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84"/>
  </p:notesMasterIdLst>
  <p:sldIdLst>
    <p:sldId id="409" r:id="rId2"/>
    <p:sldId id="947" r:id="rId3"/>
    <p:sldId id="548" r:id="rId4"/>
    <p:sldId id="944" r:id="rId5"/>
    <p:sldId id="279" r:id="rId6"/>
    <p:sldId id="941" r:id="rId7"/>
    <p:sldId id="942" r:id="rId8"/>
    <p:sldId id="943" r:id="rId9"/>
    <p:sldId id="945" r:id="rId10"/>
    <p:sldId id="939" r:id="rId11"/>
    <p:sldId id="328" r:id="rId12"/>
    <p:sldId id="363" r:id="rId13"/>
    <p:sldId id="388" r:id="rId14"/>
    <p:sldId id="389" r:id="rId15"/>
    <p:sldId id="390" r:id="rId16"/>
    <p:sldId id="375" r:id="rId17"/>
    <p:sldId id="376" r:id="rId18"/>
    <p:sldId id="377" r:id="rId19"/>
    <p:sldId id="378" r:id="rId20"/>
    <p:sldId id="379" r:id="rId21"/>
    <p:sldId id="380" r:id="rId22"/>
    <p:sldId id="381" r:id="rId23"/>
    <p:sldId id="382" r:id="rId24"/>
    <p:sldId id="487" r:id="rId25"/>
    <p:sldId id="949" r:id="rId26"/>
    <p:sldId id="383" r:id="rId27"/>
    <p:sldId id="384" r:id="rId28"/>
    <p:sldId id="385" r:id="rId29"/>
    <p:sldId id="386" r:id="rId30"/>
    <p:sldId id="387" r:id="rId31"/>
    <p:sldId id="391" r:id="rId32"/>
    <p:sldId id="392" r:id="rId33"/>
    <p:sldId id="343" r:id="rId34"/>
    <p:sldId id="306" r:id="rId35"/>
    <p:sldId id="307" r:id="rId36"/>
    <p:sldId id="345" r:id="rId37"/>
    <p:sldId id="346" r:id="rId38"/>
    <p:sldId id="351" r:id="rId39"/>
    <p:sldId id="349" r:id="rId40"/>
    <p:sldId id="347" r:id="rId41"/>
    <p:sldId id="950" r:id="rId42"/>
    <p:sldId id="952" r:id="rId43"/>
    <p:sldId id="393" r:id="rId44"/>
    <p:sldId id="394" r:id="rId45"/>
    <p:sldId id="439" r:id="rId46"/>
    <p:sldId id="953" r:id="rId47"/>
    <p:sldId id="395" r:id="rId48"/>
    <p:sldId id="404" r:id="rId49"/>
    <p:sldId id="396" r:id="rId50"/>
    <p:sldId id="416" r:id="rId51"/>
    <p:sldId id="414" r:id="rId52"/>
    <p:sldId id="424" r:id="rId53"/>
    <p:sldId id="410" r:id="rId54"/>
    <p:sldId id="415" r:id="rId55"/>
    <p:sldId id="425" r:id="rId56"/>
    <p:sldId id="429" r:id="rId57"/>
    <p:sldId id="430" r:id="rId58"/>
    <p:sldId id="353" r:id="rId59"/>
    <p:sldId id="431" r:id="rId60"/>
    <p:sldId id="432" r:id="rId61"/>
    <p:sldId id="433" r:id="rId62"/>
    <p:sldId id="954" r:id="rId63"/>
    <p:sldId id="438" r:id="rId64"/>
    <p:sldId id="417" r:id="rId65"/>
    <p:sldId id="951" r:id="rId66"/>
    <p:sldId id="340" r:id="rId67"/>
    <p:sldId id="434" r:id="rId68"/>
    <p:sldId id="341" r:id="rId69"/>
    <p:sldId id="342" r:id="rId70"/>
    <p:sldId id="418" r:id="rId71"/>
    <p:sldId id="419" r:id="rId72"/>
    <p:sldId id="420" r:id="rId73"/>
    <p:sldId id="955" r:id="rId74"/>
    <p:sldId id="348" r:id="rId75"/>
    <p:sldId id="435" r:id="rId76"/>
    <p:sldId id="436" r:id="rId77"/>
    <p:sldId id="421" r:id="rId78"/>
    <p:sldId id="423" r:id="rId79"/>
    <p:sldId id="350" r:id="rId80"/>
    <p:sldId id="422" r:id="rId81"/>
    <p:sldId id="437" r:id="rId82"/>
    <p:sldId id="946" r:id="rId8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605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27" autoAdjust="0"/>
    <p:restoredTop sz="87261" autoAdjust="0"/>
  </p:normalViewPr>
  <p:slideViewPr>
    <p:cSldViewPr snapToGrid="0">
      <p:cViewPr varScale="1">
        <p:scale>
          <a:sx n="94" d="100"/>
          <a:sy n="94" d="100"/>
        </p:scale>
        <p:origin x="1672" y="1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93486C-C753-46BA-83C1-2DC3DB3050AC}" type="datetimeFigureOut">
              <a:rPr lang="en-US" smtClean="0"/>
              <a:t>5/29/20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0BDF8B-C338-49A2-B495-F87D869545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9293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63d79d4009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63d79d4009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535916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8682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400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924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0189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029121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1193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Shape 11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70404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0C7989-9F22-844F-8B6A-DED7FDED6F6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419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3545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0000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What's something fun you're looking forward to doing or trying this summer?</a:t>
            </a:r>
          </a:p>
          <a:p>
            <a:r>
              <a:rPr lang="en-US"/>
              <a:t>https://www.polleverywhere.com/free_text_polls/OO0KsZ91Xb5UrcMTPQWnw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32595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97548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Shape 1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/>
              <a:t>The</a:t>
            </a:r>
            <a:r>
              <a:rPr lang="en-US" baseline="0" dirty="0"/>
              <a:t> </a:t>
            </a:r>
            <a:r>
              <a:rPr lang="en-US" baseline="0" dirty="0" err="1"/>
              <a:t>autoencoder</a:t>
            </a:r>
            <a:r>
              <a:rPr lang="en-US" baseline="0" dirty="0"/>
              <a:t> naturally learns an imputed and </a:t>
            </a:r>
            <a:r>
              <a:rPr lang="en-US" baseline="0" dirty="0" err="1"/>
              <a:t>denoised</a:t>
            </a:r>
            <a:r>
              <a:rPr lang="en-US" baseline="0" dirty="0"/>
              <a:t> version of the data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3224905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658751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97578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37346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42302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37758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78588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42488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2950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80504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Shifting gears now</a:t>
            </a:r>
            <a:r>
              <a:rPr lang="en-US" baseline="0" dirty="0"/>
              <a:t> to generative models</a:t>
            </a:r>
            <a:endParaRPr lang="en-US" dirty="0"/>
          </a:p>
          <a:p>
            <a:endParaRPr lang="en-US" dirty="0"/>
          </a:p>
          <a:p>
            <a:r>
              <a:rPr lang="en-US" dirty="0"/>
              <a:t>Ask them for any ideas?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78537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46415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65891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6725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10862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46946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15328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69823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547135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9705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63d1e8e9de_0_4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63d1e8e9de_0_4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Carry the change to the figures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4029526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02593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07897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Visualization of samples from the model. The</a:t>
            </a:r>
            <a:r>
              <a:rPr lang="en-US" baseline="0" dirty="0"/>
              <a:t> rightmost column shows the nearest training example of the column just to the left.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71146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67148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25237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48480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01824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96660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08940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0776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71474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91052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74805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15149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450410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13923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49690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14633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99224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the</a:t>
            </a:r>
            <a:r>
              <a:rPr lang="en-US" baseline="0" dirty="0"/>
              <a:t> paired example, need a black and white image and a colored image to learn how to color a black and white image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73467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979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2471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 that the architecture of each of these are only mappings (not </a:t>
            </a:r>
            <a:r>
              <a:rPr lang="en-US" dirty="0" err="1"/>
              <a:t>autoencoders</a:t>
            </a:r>
            <a:r>
              <a:rPr lang="en-US" dirty="0"/>
              <a:t> although they kind of look like it).</a:t>
            </a:r>
          </a:p>
          <a:p>
            <a:endParaRPr lang="en-US" dirty="0"/>
          </a:p>
          <a:p>
            <a:r>
              <a:rPr lang="en-US" dirty="0"/>
              <a:t>This idea was nice, but the results weren’t very good. You would get someone</a:t>
            </a:r>
            <a:r>
              <a:rPr lang="en-US" baseline="0" dirty="0"/>
              <a:t> with black hair, but it didn’t look like the person in the original image.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16334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50700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24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50823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Later paper showed that </a:t>
            </a:r>
            <a:r>
              <a:rPr lang="en-US" dirty="0" err="1"/>
              <a:t>DiscoGAN</a:t>
            </a:r>
            <a:r>
              <a:rPr lang="en-US" dirty="0"/>
              <a:t> sometimes was essentially counting pixels to match (e.g., the blue shoe)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000523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DiscoGAN</a:t>
            </a:r>
            <a:r>
              <a:rPr lang="en-US" dirty="0"/>
              <a:t> hopes</a:t>
            </a:r>
            <a:r>
              <a:rPr lang="en-US" baseline="0" dirty="0"/>
              <a:t> that if you’re regenerating a 3, then the middle layer should look like a 3 too. But nothing directly enforces that. By adding a correspondence loss, this forces them to be the same.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Example: </a:t>
            </a:r>
            <a:r>
              <a:rPr lang="en-US" baseline="0" dirty="0" err="1"/>
              <a:t>CyTOF</a:t>
            </a:r>
            <a:r>
              <a:rPr lang="en-US" baseline="0" dirty="0"/>
              <a:t> with shared channels. Force the shared channels to match each other.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8303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211110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How can we tell that a cell measured with scATAC-seq is similar to a cell measured with scRNA-seq</a:t>
            </a:r>
          </a:p>
          <a:p>
            <a:r>
              <a:rPr lang="en-US"/>
              <a:t>https://www.polleverywhere.com/free_text_polls/1OUyW48tk8awcv5cMIelW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94988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54548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2256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TA introduction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Talk about not teaching code (not a programming workshop)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433648040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17089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Correspondence</a:t>
            </a:r>
            <a:r>
              <a:rPr lang="en-US" baseline="0" dirty="0"/>
              <a:t> in this case was a semi-supervised approach where a single pair of samples was given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629609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What could be some other uses of GANs and conditional GANs or cycleGANS?</a:t>
            </a:r>
          </a:p>
          <a:p>
            <a:r>
              <a:rPr lang="en-US"/>
              <a:t>https://www.polleverywhere.com/free_text_polls/7aC105N1IL9nWpTVAEYvz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5563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Here is an example of an </a:t>
            </a:r>
            <a:r>
              <a:rPr lang="en-US" dirty="0" err="1"/>
              <a:t>autoencoder</a:t>
            </a:r>
            <a:r>
              <a:rPr lang="en-US" dirty="0"/>
              <a:t>. </a:t>
            </a:r>
            <a:r>
              <a:rPr lang="en-US" baseline="0" dirty="0"/>
              <a:t>The </a:t>
            </a:r>
            <a:r>
              <a:rPr lang="en-US" baseline="0" dirty="0" err="1"/>
              <a:t>autoencoder</a:t>
            </a:r>
            <a:r>
              <a:rPr lang="en-US" baseline="0" dirty="0"/>
              <a:t> tries to reconstruct its input, after passing it through the layers of the network.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Notice that there is an informational bottleneck here that we’ll talk about in a second.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2712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Autoencoders</a:t>
            </a:r>
            <a:r>
              <a:rPr lang="en-US" baseline="0" dirty="0"/>
              <a:t> are special types of neural networks that have been used to do unsupervised and semi-supervised settings</a:t>
            </a:r>
          </a:p>
          <a:p>
            <a:endParaRPr lang="en-US" baseline="0" dirty="0"/>
          </a:p>
          <a:p>
            <a:r>
              <a:rPr lang="en-US" baseline="0" dirty="0"/>
              <a:t>Recirculation compares activations of the network on the original input to the activations on the reconstructed input (considered more biologically plausible)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7652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12AB4-83B7-4D7E-B543-6568140ABEE2}" type="datetimeFigureOut">
              <a:rPr lang="en-US" smtClean="0"/>
              <a:t>5/29/20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F6EA5-4958-4C53-AF01-4B1224DA5071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068607"/>
            <a:ext cx="7772400" cy="1806031"/>
          </a:xfrm>
        </p:spPr>
        <p:txBody>
          <a:bodyPr anchor="ctr"/>
          <a:lstStyle>
            <a:lvl1pPr algn="ctr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Footer Placeholder 4"/>
          <p:cNvSpPr txBox="1">
            <a:spLocks/>
          </p:cNvSpPr>
          <p:nvPr userDrawn="1"/>
        </p:nvSpPr>
        <p:spPr>
          <a:xfrm>
            <a:off x="114300" y="6712598"/>
            <a:ext cx="2743200" cy="1454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CPSC/AMTH 663 (Kevin</a:t>
            </a:r>
            <a:r>
              <a:rPr lang="en-US" baseline="0" dirty="0"/>
              <a:t> Moon/Guy Wolf)</a:t>
            </a:r>
            <a:endParaRPr lang="en-US" dirty="0"/>
          </a:p>
        </p:txBody>
      </p:sp>
      <p:sp>
        <p:nvSpPr>
          <p:cNvPr id="12" name="Footer Placeholder 4"/>
          <p:cNvSpPr txBox="1">
            <a:spLocks/>
          </p:cNvSpPr>
          <p:nvPr userDrawn="1"/>
        </p:nvSpPr>
        <p:spPr>
          <a:xfrm>
            <a:off x="3200400" y="6721476"/>
            <a:ext cx="2914650" cy="1365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err="1"/>
              <a:t>Autoencoders</a:t>
            </a:r>
            <a:endParaRPr lang="en-US" dirty="0"/>
          </a:p>
        </p:txBody>
      </p:sp>
      <p:sp>
        <p:nvSpPr>
          <p:cNvPr id="13" name="Footer Placeholder 4"/>
          <p:cNvSpPr txBox="1">
            <a:spLocks/>
          </p:cNvSpPr>
          <p:nvPr userDrawn="1"/>
        </p:nvSpPr>
        <p:spPr>
          <a:xfrm>
            <a:off x="6286500" y="6712598"/>
            <a:ext cx="2743200" cy="1454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Yale – Spring 2018</a:t>
            </a:r>
          </a:p>
        </p:txBody>
      </p:sp>
    </p:spTree>
    <p:extLst>
      <p:ext uri="{BB962C8B-B14F-4D97-AF65-F5344CB8AC3E}">
        <p14:creationId xmlns:p14="http://schemas.microsoft.com/office/powerpoint/2010/main" val="34011503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12AB4-83B7-4D7E-B543-6568140ABEE2}" type="datetimeFigureOut">
              <a:rPr lang="en-US" smtClean="0"/>
              <a:t>5/29/20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F6EA5-4958-4C53-AF01-4B1224DA50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881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12AB4-83B7-4D7E-B543-6568140ABEE2}" type="datetimeFigureOut">
              <a:rPr lang="en-US" smtClean="0"/>
              <a:t>5/29/20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F6EA5-4958-4C53-AF01-4B1224DA50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739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39999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536633"/>
            <a:ext cx="39999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172102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8344" y="1064871"/>
            <a:ext cx="8821356" cy="51120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12AB4-83B7-4D7E-B543-6568140ABEE2}" type="datetimeFigureOut">
              <a:rPr lang="en-US" smtClean="0"/>
              <a:t>5/29/20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F6EA5-4958-4C53-AF01-4B1224DA5071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68262"/>
            <a:ext cx="8391644" cy="79899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Footer Placeholder 4"/>
          <p:cNvSpPr txBox="1">
            <a:spLocks/>
          </p:cNvSpPr>
          <p:nvPr userDrawn="1"/>
        </p:nvSpPr>
        <p:spPr>
          <a:xfrm>
            <a:off x="114300" y="6712598"/>
            <a:ext cx="2743200" cy="1454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CPSC/AMTH 663 (Kevin</a:t>
            </a:r>
            <a:r>
              <a:rPr lang="en-US" baseline="0" dirty="0"/>
              <a:t> Moon/Guy Wolf)</a:t>
            </a:r>
            <a:endParaRPr lang="en-US" dirty="0"/>
          </a:p>
        </p:txBody>
      </p:sp>
      <p:sp>
        <p:nvSpPr>
          <p:cNvPr id="11" name="Footer Placeholder 4"/>
          <p:cNvSpPr txBox="1">
            <a:spLocks/>
          </p:cNvSpPr>
          <p:nvPr userDrawn="1"/>
        </p:nvSpPr>
        <p:spPr>
          <a:xfrm>
            <a:off x="6286500" y="6712598"/>
            <a:ext cx="2743200" cy="1454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Yale – Spring 2018</a:t>
            </a:r>
          </a:p>
        </p:txBody>
      </p:sp>
      <p:sp>
        <p:nvSpPr>
          <p:cNvPr id="15" name="Footer Placeholder 4"/>
          <p:cNvSpPr txBox="1">
            <a:spLocks/>
          </p:cNvSpPr>
          <p:nvPr userDrawn="1"/>
        </p:nvSpPr>
        <p:spPr>
          <a:xfrm>
            <a:off x="3200400" y="6721476"/>
            <a:ext cx="2914650" cy="1365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err="1"/>
              <a:t>Autoencoders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71241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12AB4-83B7-4D7E-B543-6568140ABEE2}" type="datetimeFigureOut">
              <a:rPr lang="en-US" smtClean="0"/>
              <a:t>5/29/20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F6EA5-4958-4C53-AF01-4B1224DA5071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338617"/>
            <a:ext cx="7886700" cy="1589777"/>
          </a:xfrm>
        </p:spPr>
        <p:txBody>
          <a:bodyPr anchor="b"/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0" y="6712599"/>
            <a:ext cx="9144000" cy="145401"/>
          </a:xfrm>
          <a:prstGeom prst="rect">
            <a:avLst/>
          </a:prstGeom>
          <a:gradFill flip="none" rotWithShape="1">
            <a:gsLst>
              <a:gs pos="0">
                <a:srgbClr val="002060"/>
              </a:gs>
              <a:gs pos="50000">
                <a:srgbClr val="290491"/>
              </a:gs>
              <a:gs pos="100000">
                <a:srgbClr val="3605C1"/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ooter Placeholder 4"/>
          <p:cNvSpPr txBox="1">
            <a:spLocks/>
          </p:cNvSpPr>
          <p:nvPr userDrawn="1"/>
        </p:nvSpPr>
        <p:spPr>
          <a:xfrm>
            <a:off x="114300" y="6712598"/>
            <a:ext cx="2743200" cy="1454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CPSC/AMTH 663 (Kevin</a:t>
            </a:r>
            <a:r>
              <a:rPr lang="en-US" baseline="0" dirty="0"/>
              <a:t> Moon/Guy Wolf)</a:t>
            </a:r>
            <a:endParaRPr lang="en-US" dirty="0"/>
          </a:p>
        </p:txBody>
      </p:sp>
      <p:sp>
        <p:nvSpPr>
          <p:cNvPr id="12" name="Footer Placeholder 4"/>
          <p:cNvSpPr txBox="1">
            <a:spLocks/>
          </p:cNvSpPr>
          <p:nvPr userDrawn="1"/>
        </p:nvSpPr>
        <p:spPr>
          <a:xfrm>
            <a:off x="6286500" y="6712598"/>
            <a:ext cx="2743200" cy="1454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Yale – Spring 2018</a:t>
            </a:r>
          </a:p>
        </p:txBody>
      </p:sp>
      <p:sp>
        <p:nvSpPr>
          <p:cNvPr id="13" name="Footer Placeholder 4"/>
          <p:cNvSpPr txBox="1">
            <a:spLocks/>
          </p:cNvSpPr>
          <p:nvPr userDrawn="1"/>
        </p:nvSpPr>
        <p:spPr>
          <a:xfrm>
            <a:off x="3200400" y="6721476"/>
            <a:ext cx="2914650" cy="1365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err="1"/>
              <a:t>Autoencoders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6840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12AB4-83B7-4D7E-B543-6568140ABEE2}" type="datetimeFigureOut">
              <a:rPr lang="en-US" smtClean="0"/>
              <a:t>5/29/20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F6EA5-4958-4C53-AF01-4B1224DA50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2508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12AB4-83B7-4D7E-B543-6568140ABEE2}" type="datetimeFigureOut">
              <a:rPr lang="en-US" smtClean="0"/>
              <a:t>5/29/20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F6EA5-4958-4C53-AF01-4B1224DA50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656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12AB4-83B7-4D7E-B543-6568140ABEE2}" type="datetimeFigureOut">
              <a:rPr lang="en-US" smtClean="0"/>
              <a:t>5/29/20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F6EA5-4958-4C53-AF01-4B1224DA50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1963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12AB4-83B7-4D7E-B543-6568140ABEE2}" type="datetimeFigureOut">
              <a:rPr lang="en-US" smtClean="0"/>
              <a:t>5/29/20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F6EA5-4958-4C53-AF01-4B1224DA50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1254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12AB4-83B7-4D7E-B543-6568140ABEE2}" type="datetimeFigureOut">
              <a:rPr lang="en-US" smtClean="0"/>
              <a:t>5/29/20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F6EA5-4958-4C53-AF01-4B1224DA50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7608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12AB4-83B7-4D7E-B543-6568140ABEE2}" type="datetimeFigureOut">
              <a:rPr lang="en-US" smtClean="0"/>
              <a:t>5/29/20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F6EA5-4958-4C53-AF01-4B1224DA50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1429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E12AB4-83B7-4D7E-B543-6568140ABEE2}" type="datetimeFigureOut">
              <a:rPr lang="en-US" smtClean="0"/>
              <a:t>5/29/20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CF6EA5-4958-4C53-AF01-4B1224DA50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6652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40.emf"/><Relationship Id="rId4" Type="http://schemas.openxmlformats.org/officeDocument/2006/relationships/oleObject" Target="../embeddings/oleObject1.bin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microsoft.com/office/2007/relationships/hdphoto" Target="../media/hdphoto1.wdp"/><Relationship Id="rId4" Type="http://schemas.openxmlformats.org/officeDocument/2006/relationships/image" Target="../media/image49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13" Type="http://schemas.openxmlformats.org/officeDocument/2006/relationships/image" Target="../media/image13.jpeg"/><Relationship Id="rId3" Type="http://schemas.openxmlformats.org/officeDocument/2006/relationships/image" Target="../media/image3.jpeg"/><Relationship Id="rId7" Type="http://schemas.openxmlformats.org/officeDocument/2006/relationships/image" Target="../media/image7.jpeg"/><Relationship Id="rId12" Type="http://schemas.openxmlformats.org/officeDocument/2006/relationships/image" Target="../media/image12.jpeg"/><Relationship Id="rId17" Type="http://schemas.openxmlformats.org/officeDocument/2006/relationships/image" Target="../media/image17.jp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eg"/><Relationship Id="rId11" Type="http://schemas.openxmlformats.org/officeDocument/2006/relationships/image" Target="../media/image11.jpeg"/><Relationship Id="rId5" Type="http://schemas.openxmlformats.org/officeDocument/2006/relationships/image" Target="../media/image5.jpeg"/><Relationship Id="rId15" Type="http://schemas.openxmlformats.org/officeDocument/2006/relationships/image" Target="../media/image15.jpeg"/><Relationship Id="rId10" Type="http://schemas.openxmlformats.org/officeDocument/2006/relationships/image" Target="../media/image10.jpeg"/><Relationship Id="rId4" Type="http://schemas.openxmlformats.org/officeDocument/2006/relationships/image" Target="../media/image4.jpeg"/><Relationship Id="rId9" Type="http://schemas.openxmlformats.org/officeDocument/2006/relationships/image" Target="../media/image9.jpeg"/><Relationship Id="rId14" Type="http://schemas.openxmlformats.org/officeDocument/2006/relationships/image" Target="../media/image1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tiff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tiff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tiff"/><Relationship Id="rId4" Type="http://schemas.openxmlformats.org/officeDocument/2006/relationships/image" Target="../media/image7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9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NULL"/><Relationship Id="rId9" Type="http://schemas.openxmlformats.org/officeDocument/2006/relationships/image" Target="../media/image2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tiff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tiff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tiff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tiff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tiff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7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s://www.krishnaswamylab.org/workshop-materials#links" TargetMode="External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bit.ly/YaleML_May_PostSurvey" TargetMode="Externa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bit.ly/YaleML_May_PostSurvey" TargetMode="Externa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A201484-3862-0D4A-84DD-2B5DF434BEC7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5150575F-53F8-CD41-BB9E-A45B845988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051356"/>
            <a:ext cx="9143999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5020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C9540E2-0DB9-1248-82AE-391A0AF8D0B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2" name="Google Shape;62;p14"/>
          <p:cNvSpPr txBox="1">
            <a:spLocks noGrp="1"/>
          </p:cNvSpPr>
          <p:nvPr>
            <p:ph type="ctrTitle"/>
          </p:nvPr>
        </p:nvSpPr>
        <p:spPr>
          <a:xfrm>
            <a:off x="497710" y="1595587"/>
            <a:ext cx="8185819" cy="27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-US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Autoencoders, GANs, Conditional GANs, Cycle GANs in Single Cell Analysis</a:t>
            </a:r>
            <a:endParaRPr sz="4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68135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Autoencoder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6733" t="9153" r="5670" b="8378"/>
          <a:stretch/>
        </p:blipFill>
        <p:spPr>
          <a:xfrm>
            <a:off x="1170038" y="1578011"/>
            <a:ext cx="6735097" cy="473918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86365" y="6320771"/>
            <a:ext cx="3736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[Hinton, </a:t>
            </a:r>
            <a:r>
              <a:rPr lang="en-US" dirty="0" err="1"/>
              <a:t>Salakhutdinov</a:t>
            </a:r>
            <a:r>
              <a:rPr lang="en-US" dirty="0"/>
              <a:t>, Science 2006]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225521" y="2130624"/>
            <a:ext cx="27786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Informational Bottleneck</a:t>
            </a:r>
          </a:p>
        </p:txBody>
      </p:sp>
    </p:spTree>
    <p:extLst>
      <p:ext uri="{BB962C8B-B14F-4D97-AF65-F5344CB8AC3E}">
        <p14:creationId xmlns:p14="http://schemas.microsoft.com/office/powerpoint/2010/main" val="2520394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>
              <a:xfrm>
                <a:off x="208344" y="1255789"/>
                <a:ext cx="8821356" cy="5112092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Neural network trained to copy its input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to its output</a:t>
                </a:r>
              </a:p>
              <a:p>
                <a:r>
                  <a:rPr lang="en-US" dirty="0"/>
                  <a:t>Hidden layer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/>
                  <a:t> describes a </a:t>
                </a:r>
                <a:r>
                  <a:rPr lang="en-US" b="1" i="1" dirty="0"/>
                  <a:t>code</a:t>
                </a:r>
                <a:r>
                  <a:rPr lang="en-US" dirty="0"/>
                  <a:t> to represent the input</a:t>
                </a:r>
              </a:p>
              <a:p>
                <a:r>
                  <a:rPr lang="en-US" dirty="0"/>
                  <a:t>Two parts</a:t>
                </a:r>
              </a:p>
              <a:p>
                <a:pPr lvl="1"/>
                <a:r>
                  <a:rPr lang="en-US" dirty="0"/>
                  <a:t>Encoder: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z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Decoder: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Goal: minimize C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 penalizes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/>
                  <a:t> for being dissimilar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Example: mean squared error</a:t>
                </a:r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8344" y="1255789"/>
                <a:ext cx="8821356" cy="5112092"/>
              </a:xfrm>
              <a:blipFill>
                <a:blip r:embed="rId3"/>
                <a:stretch>
                  <a:fillRect l="-1149" t="-17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Autoencoder</a:t>
            </a:r>
            <a:r>
              <a:rPr lang="en-US" dirty="0"/>
              <a:t> (AE)</a:t>
            </a:r>
          </a:p>
        </p:txBody>
      </p:sp>
    </p:spTree>
    <p:extLst>
      <p:ext uri="{BB962C8B-B14F-4D97-AF65-F5344CB8AC3E}">
        <p14:creationId xmlns:p14="http://schemas.microsoft.com/office/powerpoint/2010/main" val="3683335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09A8273-ED59-AD45-99E3-2889CCFA72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Autoencoders can do most of the single cell tasks that we have talked about so far by construction!</a:t>
            </a:r>
          </a:p>
          <a:p>
            <a:r>
              <a:rPr lang="en-US" dirty="0"/>
              <a:t>Dimensionality reduction </a:t>
            </a:r>
          </a:p>
          <a:p>
            <a:r>
              <a:rPr lang="en-US" dirty="0"/>
              <a:t>Visualization </a:t>
            </a:r>
          </a:p>
          <a:p>
            <a:r>
              <a:rPr lang="en-US" dirty="0"/>
              <a:t>Data denoising</a:t>
            </a:r>
          </a:p>
          <a:p>
            <a:r>
              <a:rPr lang="en-US" dirty="0"/>
              <a:t>Batch correction </a:t>
            </a:r>
          </a:p>
          <a:p>
            <a:r>
              <a:rPr lang="en-US" dirty="0"/>
              <a:t>Clustering </a:t>
            </a:r>
          </a:p>
          <a:p>
            <a:r>
              <a:rPr lang="en-US" dirty="0"/>
              <a:t>(synthetic) Data generation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DFDA36E-BFFE-0A4C-A0E6-D297D44F9C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Autoencoders for Single-Cell Analysis</a:t>
            </a:r>
          </a:p>
        </p:txBody>
      </p:sp>
    </p:spTree>
    <p:extLst>
      <p:ext uri="{BB962C8B-B14F-4D97-AF65-F5344CB8AC3E}">
        <p14:creationId xmlns:p14="http://schemas.microsoft.com/office/powerpoint/2010/main" val="24621757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381C28C-3069-EC49-849C-1C09097B24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8262"/>
            <a:ext cx="8391644" cy="798991"/>
          </a:xfrm>
        </p:spPr>
        <p:txBody>
          <a:bodyPr/>
          <a:lstStyle/>
          <a:p>
            <a:r>
              <a:rPr lang="en-US" dirty="0"/>
              <a:t>How?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702D72-4D61-5849-B9D9-F149E5A10A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024" y="2023280"/>
            <a:ext cx="5876499" cy="39176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A9EE6CA-6C56-3349-9EC6-7EB3D9E2BC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0812" y="1911729"/>
            <a:ext cx="2612682" cy="8509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32CDEB8-8350-1348-A1FF-BE36D4BC45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8564" y="4640238"/>
            <a:ext cx="1880323" cy="655093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336C234-1962-0F4B-BDE2-3DDBF83B3DD5}"/>
              </a:ext>
            </a:extLst>
          </p:cNvPr>
          <p:cNvCxnSpPr>
            <a:cxnSpLocks/>
          </p:cNvCxnSpPr>
          <p:nvPr/>
        </p:nvCxnSpPr>
        <p:spPr>
          <a:xfrm flipH="1">
            <a:off x="6018663" y="1911729"/>
            <a:ext cx="709683" cy="2992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2DB1053-6669-C147-BF4E-EC6597BB0F0A}"/>
              </a:ext>
            </a:extLst>
          </p:cNvPr>
          <p:cNvSpPr txBox="1"/>
          <p:nvPr/>
        </p:nvSpPr>
        <p:spPr>
          <a:xfrm>
            <a:off x="6728346" y="1310185"/>
            <a:ext cx="219643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Reconstructed</a:t>
            </a:r>
          </a:p>
          <a:p>
            <a:r>
              <a:rPr lang="en-US" dirty="0"/>
              <a:t>output is denoised</a:t>
            </a:r>
          </a:p>
          <a:p>
            <a:r>
              <a:rPr lang="en-US" dirty="0"/>
              <a:t>(reconstructed from</a:t>
            </a:r>
          </a:p>
          <a:p>
            <a:r>
              <a:rPr lang="en-US" dirty="0"/>
              <a:t>Reduced dimensions)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10E3739-6368-B140-99F5-A5F8909CCD46}"/>
              </a:ext>
            </a:extLst>
          </p:cNvPr>
          <p:cNvCxnSpPr>
            <a:cxnSpLocks/>
          </p:cNvCxnSpPr>
          <p:nvPr/>
        </p:nvCxnSpPr>
        <p:spPr>
          <a:xfrm flipH="1">
            <a:off x="3493827" y="2023280"/>
            <a:ext cx="328401" cy="9382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3EAAC31-1255-CA4B-9E72-327D49C50AEC}"/>
              </a:ext>
            </a:extLst>
          </p:cNvPr>
          <p:cNvSpPr txBox="1"/>
          <p:nvPr/>
        </p:nvSpPr>
        <p:spPr>
          <a:xfrm>
            <a:off x="1820543" y="1436725"/>
            <a:ext cx="4453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Code is a dimensionality reduced embedding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F9C1369-E2D3-8E41-9B8B-8CC8AB57BFF6}"/>
              </a:ext>
            </a:extLst>
          </p:cNvPr>
          <p:cNvSpPr txBox="1"/>
          <p:nvPr/>
        </p:nvSpPr>
        <p:spPr>
          <a:xfrm>
            <a:off x="464024" y="6209731"/>
            <a:ext cx="4400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Remaining tasks need special regularizations </a:t>
            </a:r>
          </a:p>
        </p:txBody>
      </p:sp>
    </p:spTree>
    <p:extLst>
      <p:ext uri="{BB962C8B-B14F-4D97-AF65-F5344CB8AC3E}">
        <p14:creationId xmlns:p14="http://schemas.microsoft.com/office/powerpoint/2010/main" val="4253430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16BE2E-CA99-4849-9491-87583095D7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421" y="341791"/>
            <a:ext cx="8391644" cy="798991"/>
          </a:xfrm>
        </p:spPr>
        <p:txBody>
          <a:bodyPr/>
          <a:lstStyle/>
          <a:p>
            <a:r>
              <a:rPr lang="en-US" dirty="0"/>
              <a:t>SAUCIE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E8B7C1-8217-2B44-83BE-D7B964F6AB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6538" y="450239"/>
            <a:ext cx="4064000" cy="3556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C826479-E3C2-8144-8386-3812F0DAA5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314" y="3637015"/>
            <a:ext cx="7429500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3276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240" y="366049"/>
            <a:ext cx="8617760" cy="6287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8503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063" y="90298"/>
            <a:ext cx="7958137" cy="6525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472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19"/>
          <p:cNvSpPr txBox="1">
            <a:spLocks/>
          </p:cNvSpPr>
          <p:nvPr/>
        </p:nvSpPr>
        <p:spPr>
          <a:xfrm>
            <a:off x="866161" y="199273"/>
            <a:ext cx="6763366" cy="607800"/>
          </a:xfrm>
          <a:prstGeom prst="rect">
            <a:avLst/>
          </a:prstGeom>
        </p:spPr>
        <p:txBody>
          <a:bodyPr vert="horz" wrap="square" lIns="68569" tIns="68569" rIns="68569" bIns="68569" rtlCol="0" anchor="t" anchorCtr="0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3300" dirty="0"/>
              <a:t>Representation for Clustering </a:t>
            </a:r>
            <a:endParaRPr lang="en" sz="33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3725" y="2137365"/>
            <a:ext cx="4045161" cy="303387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433436" y="2639170"/>
            <a:ext cx="481353" cy="59397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" name="Oval 5"/>
          <p:cNvSpPr/>
          <p:nvPr/>
        </p:nvSpPr>
        <p:spPr>
          <a:xfrm>
            <a:off x="5251255" y="2639169"/>
            <a:ext cx="297257" cy="286746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Oval 6"/>
          <p:cNvSpPr/>
          <p:nvPr/>
        </p:nvSpPr>
        <p:spPr>
          <a:xfrm>
            <a:off x="5251255" y="3480575"/>
            <a:ext cx="297257" cy="286746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Oval 7"/>
          <p:cNvSpPr/>
          <p:nvPr/>
        </p:nvSpPr>
        <p:spPr>
          <a:xfrm>
            <a:off x="5251255" y="3069287"/>
            <a:ext cx="297257" cy="286746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Oval 8"/>
          <p:cNvSpPr/>
          <p:nvPr/>
        </p:nvSpPr>
        <p:spPr>
          <a:xfrm>
            <a:off x="5261497" y="3924235"/>
            <a:ext cx="297257" cy="286746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Oval 9"/>
          <p:cNvSpPr/>
          <p:nvPr/>
        </p:nvSpPr>
        <p:spPr>
          <a:xfrm>
            <a:off x="5251255" y="4373184"/>
            <a:ext cx="297257" cy="286746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Oval 10"/>
          <p:cNvSpPr/>
          <p:nvPr/>
        </p:nvSpPr>
        <p:spPr>
          <a:xfrm>
            <a:off x="5785447" y="3553910"/>
            <a:ext cx="297257" cy="286746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" name="Oval 11"/>
          <p:cNvSpPr/>
          <p:nvPr/>
        </p:nvSpPr>
        <p:spPr>
          <a:xfrm>
            <a:off x="5785447" y="3142622"/>
            <a:ext cx="297257" cy="286746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3" name="Oval 12"/>
          <p:cNvSpPr/>
          <p:nvPr/>
        </p:nvSpPr>
        <p:spPr>
          <a:xfrm>
            <a:off x="5795688" y="3997570"/>
            <a:ext cx="297257" cy="286746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4" name="Oval 13"/>
          <p:cNvSpPr/>
          <p:nvPr/>
        </p:nvSpPr>
        <p:spPr>
          <a:xfrm>
            <a:off x="7188552" y="2659652"/>
            <a:ext cx="297257" cy="286746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5" name="Oval 14"/>
          <p:cNvSpPr/>
          <p:nvPr/>
        </p:nvSpPr>
        <p:spPr>
          <a:xfrm>
            <a:off x="7188552" y="3501057"/>
            <a:ext cx="297257" cy="286746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Oval 15"/>
          <p:cNvSpPr/>
          <p:nvPr/>
        </p:nvSpPr>
        <p:spPr>
          <a:xfrm>
            <a:off x="7188552" y="3089770"/>
            <a:ext cx="297257" cy="286746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" name="Oval 16"/>
          <p:cNvSpPr/>
          <p:nvPr/>
        </p:nvSpPr>
        <p:spPr>
          <a:xfrm>
            <a:off x="7198793" y="3944717"/>
            <a:ext cx="297257" cy="286746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" name="Oval 17"/>
          <p:cNvSpPr/>
          <p:nvPr/>
        </p:nvSpPr>
        <p:spPr>
          <a:xfrm>
            <a:off x="7188552" y="4393667"/>
            <a:ext cx="297257" cy="286746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Oval 18"/>
          <p:cNvSpPr/>
          <p:nvPr/>
        </p:nvSpPr>
        <p:spPr>
          <a:xfrm>
            <a:off x="6247949" y="3750140"/>
            <a:ext cx="297257" cy="286746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Oval 19"/>
          <p:cNvSpPr/>
          <p:nvPr/>
        </p:nvSpPr>
        <p:spPr>
          <a:xfrm>
            <a:off x="6247949" y="3338852"/>
            <a:ext cx="297257" cy="286746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1" name="Oval 20"/>
          <p:cNvSpPr/>
          <p:nvPr/>
        </p:nvSpPr>
        <p:spPr>
          <a:xfrm>
            <a:off x="6698588" y="3553910"/>
            <a:ext cx="297257" cy="286746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2" name="Oval 21"/>
          <p:cNvSpPr/>
          <p:nvPr/>
        </p:nvSpPr>
        <p:spPr>
          <a:xfrm>
            <a:off x="6698588" y="3142622"/>
            <a:ext cx="297257" cy="286746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3" name="Oval 22"/>
          <p:cNvSpPr/>
          <p:nvPr/>
        </p:nvSpPr>
        <p:spPr>
          <a:xfrm>
            <a:off x="6708829" y="3997570"/>
            <a:ext cx="297257" cy="286746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grpSp>
        <p:nvGrpSpPr>
          <p:cNvPr id="27" name="Group 26"/>
          <p:cNvGrpSpPr/>
          <p:nvPr/>
        </p:nvGrpSpPr>
        <p:grpSpPr>
          <a:xfrm>
            <a:off x="5786615" y="3143791"/>
            <a:ext cx="307499" cy="1141694"/>
            <a:chOff x="6342327" y="1014763"/>
            <a:chExt cx="409998" cy="1522258"/>
          </a:xfrm>
        </p:grpSpPr>
        <p:sp>
          <p:nvSpPr>
            <p:cNvPr id="24" name="Oval 23"/>
            <p:cNvSpPr/>
            <p:nvPr/>
          </p:nvSpPr>
          <p:spPr>
            <a:xfrm>
              <a:off x="6342327" y="1563146"/>
              <a:ext cx="396343" cy="382328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5" name="Oval 24"/>
            <p:cNvSpPr/>
            <p:nvPr/>
          </p:nvSpPr>
          <p:spPr>
            <a:xfrm>
              <a:off x="6342327" y="1014763"/>
              <a:ext cx="396343" cy="382328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6" name="Oval 25"/>
            <p:cNvSpPr/>
            <p:nvPr/>
          </p:nvSpPr>
          <p:spPr>
            <a:xfrm>
              <a:off x="6355982" y="2154693"/>
              <a:ext cx="396343" cy="382328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28" name="Rectangle 27"/>
          <p:cNvSpPr/>
          <p:nvPr/>
        </p:nvSpPr>
        <p:spPr>
          <a:xfrm>
            <a:off x="3315852" y="3376517"/>
            <a:ext cx="481353" cy="593974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grpSp>
        <p:nvGrpSpPr>
          <p:cNvPr id="29" name="Group 28"/>
          <p:cNvGrpSpPr/>
          <p:nvPr/>
        </p:nvGrpSpPr>
        <p:grpSpPr>
          <a:xfrm>
            <a:off x="5785445" y="3142622"/>
            <a:ext cx="307499" cy="1141694"/>
            <a:chOff x="6342327" y="1014763"/>
            <a:chExt cx="409998" cy="1522258"/>
          </a:xfrm>
        </p:grpSpPr>
        <p:sp>
          <p:nvSpPr>
            <p:cNvPr id="30" name="Oval 29"/>
            <p:cNvSpPr/>
            <p:nvPr/>
          </p:nvSpPr>
          <p:spPr>
            <a:xfrm>
              <a:off x="6342327" y="1563146"/>
              <a:ext cx="396343" cy="382328"/>
            </a:xfrm>
            <a:prstGeom prst="ellipse">
              <a:avLst/>
            </a:prstGeom>
            <a:solidFill>
              <a:srgbClr val="3366FF"/>
            </a:solidFill>
            <a:ln>
              <a:solidFill>
                <a:srgbClr val="3366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1" name="Oval 30"/>
            <p:cNvSpPr/>
            <p:nvPr/>
          </p:nvSpPr>
          <p:spPr>
            <a:xfrm>
              <a:off x="6342327" y="1014763"/>
              <a:ext cx="396343" cy="382328"/>
            </a:xfrm>
            <a:prstGeom prst="ellipse">
              <a:avLst/>
            </a:prstGeom>
            <a:noFill/>
            <a:ln>
              <a:solidFill>
                <a:srgbClr val="3366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2" name="Oval 31"/>
            <p:cNvSpPr/>
            <p:nvPr/>
          </p:nvSpPr>
          <p:spPr>
            <a:xfrm>
              <a:off x="6355982" y="2154693"/>
              <a:ext cx="396343" cy="382328"/>
            </a:xfrm>
            <a:prstGeom prst="ellipse">
              <a:avLst/>
            </a:prstGeom>
            <a:solidFill>
              <a:srgbClr val="3366FF"/>
            </a:solidFill>
            <a:ln>
              <a:solidFill>
                <a:srgbClr val="3366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2003291" y="5171236"/>
            <a:ext cx="277735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We want: codes for subspaces</a:t>
            </a:r>
          </a:p>
          <a:p>
            <a:r>
              <a:rPr lang="en-US" sz="1350" dirty="0"/>
              <a:t>Binary activation, good spacing</a:t>
            </a:r>
          </a:p>
        </p:txBody>
      </p:sp>
    </p:spTree>
    <p:extLst>
      <p:ext uri="{BB962C8B-B14F-4D97-AF65-F5344CB8AC3E}">
        <p14:creationId xmlns:p14="http://schemas.microsoft.com/office/powerpoint/2010/main" val="1985425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28" grpId="0" animBg="1"/>
      <p:bldP spid="3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 txBox="1">
            <a:spLocks noGrp="1"/>
          </p:cNvSpPr>
          <p:nvPr>
            <p:ph type="title" idx="4294967295"/>
          </p:nvPr>
        </p:nvSpPr>
        <p:spPr>
          <a:xfrm>
            <a:off x="751861" y="124528"/>
            <a:ext cx="6763366" cy="607800"/>
          </a:xfrm>
          <a:prstGeom prst="rect">
            <a:avLst/>
          </a:prstGeom>
        </p:spPr>
        <p:txBody>
          <a:bodyPr vert="horz" wrap="square" lIns="68569" tIns="68569" rIns="68569" bIns="68569" rtlCol="0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 dirty="0"/>
              <a:t>Clustering</a:t>
            </a:r>
            <a:r>
              <a:rPr lang="en-US" dirty="0"/>
              <a:t>: Information Dimension Regularization</a:t>
            </a:r>
            <a:endParaRPr lang="en" dirty="0"/>
          </a:p>
        </p:txBody>
      </p:sp>
      <p:cxnSp>
        <p:nvCxnSpPr>
          <p:cNvPr id="3" name="Straight Connector 2"/>
          <p:cNvCxnSpPr/>
          <p:nvPr/>
        </p:nvCxnSpPr>
        <p:spPr>
          <a:xfrm>
            <a:off x="1581827" y="2654979"/>
            <a:ext cx="0" cy="199747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1581829" y="4652454"/>
            <a:ext cx="161616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778615" y="2654979"/>
            <a:ext cx="0" cy="199747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4778617" y="4652454"/>
            <a:ext cx="161616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1849403" y="3867733"/>
            <a:ext cx="107031" cy="78472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" name="Rectangle 11"/>
          <p:cNvSpPr/>
          <p:nvPr/>
        </p:nvSpPr>
        <p:spPr>
          <a:xfrm>
            <a:off x="2220577" y="3867733"/>
            <a:ext cx="107031" cy="78472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3" name="Rectangle 12"/>
          <p:cNvSpPr/>
          <p:nvPr/>
        </p:nvSpPr>
        <p:spPr>
          <a:xfrm>
            <a:off x="2595183" y="3882001"/>
            <a:ext cx="107031" cy="78472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4" name="Rectangle 13"/>
          <p:cNvSpPr/>
          <p:nvPr/>
        </p:nvSpPr>
        <p:spPr>
          <a:xfrm>
            <a:off x="2969792" y="3882001"/>
            <a:ext cx="107031" cy="78472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5" name="Rectangle 14"/>
          <p:cNvSpPr/>
          <p:nvPr/>
        </p:nvSpPr>
        <p:spPr>
          <a:xfrm>
            <a:off x="5056895" y="3111547"/>
            <a:ext cx="107031" cy="154091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Rectangle 15"/>
          <p:cNvSpPr/>
          <p:nvPr/>
        </p:nvSpPr>
        <p:spPr>
          <a:xfrm>
            <a:off x="5395959" y="4452708"/>
            <a:ext cx="107031" cy="19974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" name="Rectangle 16"/>
          <p:cNvSpPr/>
          <p:nvPr/>
        </p:nvSpPr>
        <p:spPr>
          <a:xfrm>
            <a:off x="5745731" y="4448160"/>
            <a:ext cx="107031" cy="19974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" name="Rectangle 17"/>
          <p:cNvSpPr/>
          <p:nvPr/>
        </p:nvSpPr>
        <p:spPr>
          <a:xfrm>
            <a:off x="6184553" y="4438442"/>
            <a:ext cx="107031" cy="19974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TextBox 6"/>
          <p:cNvSpPr txBox="1"/>
          <p:nvPr/>
        </p:nvSpPr>
        <p:spPr>
          <a:xfrm>
            <a:off x="1956435" y="2811924"/>
            <a:ext cx="182838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High activation entropy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385659" y="2857783"/>
            <a:ext cx="179420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Low activation entropy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327609" y="5223162"/>
            <a:ext cx="79355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Penalty: </a:t>
            </a:r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/>
        </p:nvGraphicFramePr>
        <p:xfrm>
          <a:off x="3197994" y="4849873"/>
          <a:ext cx="1061392" cy="10292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7" name="Equation" r:id="rId4" imgW="838200" imgH="609600" progId="Equation.3">
                  <p:embed/>
                </p:oleObj>
              </mc:Choice>
              <mc:Fallback>
                <p:oleObj name="Equation" r:id="rId4" imgW="838200" imgH="609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197994" y="4849873"/>
                        <a:ext cx="1061392" cy="10292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632906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8EF8CF5D-AABF-5B4F-8C73-5202E5BF2F5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49AB298-B80F-8E40-A236-B310B4B7B59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slide.url=https://www.polleverywhere.com/free_text_polls/OO0KsZ91Xb5UrcMTPQWnw">
            <a:extLst>
              <a:ext uri="{FF2B5EF4-FFF2-40B4-BE49-F238E27FC236}">
                <a16:creationId xmlns:a16="http://schemas.microsoft.com/office/drawing/2014/main" id="{B2630327-E985-4044-847C-08101DFAD14F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" y="63500"/>
            <a:ext cx="9017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0043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19"/>
          <p:cNvSpPr txBox="1">
            <a:spLocks/>
          </p:cNvSpPr>
          <p:nvPr/>
        </p:nvSpPr>
        <p:spPr>
          <a:xfrm>
            <a:off x="783348" y="110240"/>
            <a:ext cx="6763366" cy="607800"/>
          </a:xfrm>
          <a:prstGeom prst="rect">
            <a:avLst/>
          </a:prstGeom>
        </p:spPr>
        <p:txBody>
          <a:bodyPr vert="horz" wrap="square" lIns="68569" tIns="68569" rIns="68569" bIns="68569" rtlCol="0" anchor="t" anchorCtr="0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3300" dirty="0"/>
              <a:t>Information Dimension (ID) Regularization</a:t>
            </a:r>
            <a:endParaRPr lang="en" sz="33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t="10425" b="-1"/>
          <a:stretch/>
        </p:blipFill>
        <p:spPr>
          <a:xfrm>
            <a:off x="1143001" y="3048903"/>
            <a:ext cx="1921168" cy="162288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t="11558"/>
          <a:stretch/>
        </p:blipFill>
        <p:spPr>
          <a:xfrm>
            <a:off x="3533938" y="3095625"/>
            <a:ext cx="1889753" cy="157616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/>
          <a:srcRect t="10599"/>
          <a:stretch/>
        </p:blipFill>
        <p:spPr>
          <a:xfrm>
            <a:off x="5838078" y="3063191"/>
            <a:ext cx="1889755" cy="159325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533161" y="2638507"/>
            <a:ext cx="139801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No regularization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908117" y="2638507"/>
            <a:ext cx="135473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L1 regularization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203205" y="2638507"/>
            <a:ext cx="134350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ID regularization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429688" y="5492999"/>
            <a:ext cx="4284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ID regularization enforces a binary-like code</a:t>
            </a:r>
          </a:p>
        </p:txBody>
      </p:sp>
    </p:spTree>
    <p:extLst>
      <p:ext uri="{BB962C8B-B14F-4D97-AF65-F5344CB8AC3E}">
        <p14:creationId xmlns:p14="http://schemas.microsoft.com/office/powerpoint/2010/main" val="20250797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7025" y="2373086"/>
            <a:ext cx="3400425" cy="3200400"/>
          </a:xfrm>
          <a:prstGeom prst="rect">
            <a:avLst/>
          </a:prstGeom>
        </p:spPr>
      </p:pic>
      <p:sp>
        <p:nvSpPr>
          <p:cNvPr id="3" name="Shape 119"/>
          <p:cNvSpPr txBox="1">
            <a:spLocks/>
          </p:cNvSpPr>
          <p:nvPr/>
        </p:nvSpPr>
        <p:spPr>
          <a:xfrm>
            <a:off x="651848" y="36996"/>
            <a:ext cx="6763366" cy="607800"/>
          </a:xfrm>
          <a:prstGeom prst="rect">
            <a:avLst/>
          </a:prstGeom>
        </p:spPr>
        <p:txBody>
          <a:bodyPr vert="horz" wrap="square" lIns="68569" tIns="68569" rIns="68569" bIns="68569" rtlCol="0" anchor="t" anchorCtr="0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3300" dirty="0"/>
              <a:t>Batch Effects: Manifold Alignment </a:t>
            </a:r>
            <a:endParaRPr lang="en" sz="3300" dirty="0"/>
          </a:p>
        </p:txBody>
      </p:sp>
      <p:sp>
        <p:nvSpPr>
          <p:cNvPr id="4" name="TextBox 3"/>
          <p:cNvSpPr txBox="1"/>
          <p:nvPr/>
        </p:nvSpPr>
        <p:spPr>
          <a:xfrm>
            <a:off x="5851072" y="2707822"/>
            <a:ext cx="84959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Patient 1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239659" y="4736194"/>
            <a:ext cx="81111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Patient 2</a:t>
            </a:r>
          </a:p>
        </p:txBody>
      </p:sp>
    </p:spTree>
    <p:extLst>
      <p:ext uri="{BB962C8B-B14F-4D97-AF65-F5344CB8AC3E}">
        <p14:creationId xmlns:p14="http://schemas.microsoft.com/office/powerpoint/2010/main" val="18551605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5075" y="2065110"/>
            <a:ext cx="4133850" cy="2419350"/>
          </a:xfrm>
          <a:prstGeom prst="rect">
            <a:avLst/>
          </a:prstGeom>
        </p:spPr>
      </p:pic>
      <p:sp>
        <p:nvSpPr>
          <p:cNvPr id="6" name="Shape 119"/>
          <p:cNvSpPr txBox="1">
            <a:spLocks/>
          </p:cNvSpPr>
          <p:nvPr/>
        </p:nvSpPr>
        <p:spPr>
          <a:xfrm>
            <a:off x="966174" y="0"/>
            <a:ext cx="6763366" cy="607800"/>
          </a:xfrm>
          <a:prstGeom prst="rect">
            <a:avLst/>
          </a:prstGeom>
        </p:spPr>
        <p:txBody>
          <a:bodyPr vert="horz" wrap="square" lIns="68569" tIns="68569" rIns="68569" bIns="68569" rtlCol="0" anchor="t" anchorCtr="0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3300" dirty="0"/>
              <a:t>Mean Maximal Discrepancy</a:t>
            </a:r>
            <a:endParaRPr lang="en" sz="3300" dirty="0"/>
          </a:p>
        </p:txBody>
      </p:sp>
      <p:pic>
        <p:nvPicPr>
          <p:cNvPr id="9" name="Shape 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43136" y="5078113"/>
            <a:ext cx="5009462" cy="36927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/>
          <p:nvPr/>
        </p:nvSpPr>
        <p:spPr>
          <a:xfrm>
            <a:off x="1237635" y="5585891"/>
            <a:ext cx="3429000" cy="30008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350" dirty="0"/>
              <a:t>[</a:t>
            </a:r>
            <a:r>
              <a:rPr lang="en-US" sz="1350" dirty="0" err="1"/>
              <a:t>Dziugaite</a:t>
            </a:r>
            <a:r>
              <a:rPr lang="en-US" sz="1350" dirty="0"/>
              <a:t>, Roy, </a:t>
            </a:r>
            <a:r>
              <a:rPr lang="en-US" sz="1350" dirty="0" err="1"/>
              <a:t>Ghahramani</a:t>
            </a:r>
            <a:r>
              <a:rPr lang="en-US" sz="1350" dirty="0"/>
              <a:t>, UAI 2015] </a:t>
            </a:r>
          </a:p>
        </p:txBody>
      </p:sp>
    </p:spTree>
    <p:extLst>
      <p:ext uri="{BB962C8B-B14F-4D97-AF65-F5344CB8AC3E}">
        <p14:creationId xmlns:p14="http://schemas.microsoft.com/office/powerpoint/2010/main" val="2715425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1714500"/>
            <a:ext cx="6858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6830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 txBox="1"/>
          <p:nvPr/>
        </p:nvSpPr>
        <p:spPr>
          <a:xfrm>
            <a:off x="997483" y="1772165"/>
            <a:ext cx="1532100" cy="629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Original</a:t>
            </a:r>
          </a:p>
        </p:txBody>
      </p:sp>
      <p:sp>
        <p:nvSpPr>
          <p:cNvPr id="160" name="Shape 160"/>
          <p:cNvSpPr txBox="1"/>
          <p:nvPr/>
        </p:nvSpPr>
        <p:spPr>
          <a:xfrm>
            <a:off x="3496477" y="1772048"/>
            <a:ext cx="2071080" cy="629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dirty="0"/>
              <a:t>Drop</a:t>
            </a:r>
            <a:r>
              <a:rPr lang="en-US" dirty="0" err="1"/>
              <a:t>ped</a:t>
            </a:r>
            <a:r>
              <a:rPr lang="en-US" dirty="0"/>
              <a:t>-</a:t>
            </a:r>
            <a:r>
              <a:rPr lang="en" dirty="0"/>
              <a:t>out</a:t>
            </a:r>
            <a:r>
              <a:rPr lang="en-US" dirty="0"/>
              <a:t> data</a:t>
            </a:r>
            <a:endParaRPr lang="en" dirty="0"/>
          </a:p>
        </p:txBody>
      </p:sp>
      <p:sp>
        <p:nvSpPr>
          <p:cNvPr id="161" name="Shape 161"/>
          <p:cNvSpPr txBox="1"/>
          <p:nvPr/>
        </p:nvSpPr>
        <p:spPr>
          <a:xfrm>
            <a:off x="7063624" y="1779365"/>
            <a:ext cx="1532100" cy="629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Reconstructed</a:t>
            </a:r>
          </a:p>
        </p:txBody>
      </p:sp>
      <p:sp>
        <p:nvSpPr>
          <p:cNvPr id="162" name="Shape 162"/>
          <p:cNvSpPr/>
          <p:nvPr/>
        </p:nvSpPr>
        <p:spPr>
          <a:xfrm>
            <a:off x="2707027" y="3198898"/>
            <a:ext cx="416700" cy="518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9E9E9E">
              <a:alpha val="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848" y="2401248"/>
            <a:ext cx="2298095" cy="229809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41087" y="2401248"/>
            <a:ext cx="2298095" cy="229809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59407" y="2408565"/>
            <a:ext cx="2290778" cy="2290778"/>
          </a:xfrm>
          <a:prstGeom prst="rect">
            <a:avLst/>
          </a:prstGeom>
        </p:spPr>
      </p:pic>
      <p:sp>
        <p:nvSpPr>
          <p:cNvPr id="13" name="Shape 119"/>
          <p:cNvSpPr txBox="1">
            <a:spLocks/>
          </p:cNvSpPr>
          <p:nvPr/>
        </p:nvSpPr>
        <p:spPr>
          <a:xfrm>
            <a:off x="126180" y="280337"/>
            <a:ext cx="9017821" cy="810400"/>
          </a:xfrm>
          <a:prstGeom prst="rect">
            <a:avLst/>
          </a:prstGeom>
        </p:spPr>
        <p:txBody>
          <a:bodyPr vert="horz" wrap="square" lIns="91425" tIns="91425" rIns="91425" bIns="91425" rtlCol="0" anchor="t" anchorCtr="0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dirty="0"/>
              <a:t>Reconstruction as Denoising</a:t>
            </a:r>
            <a:endParaRPr lang="en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77873" y="4886938"/>
            <a:ext cx="1483664" cy="1693680"/>
          </a:xfrm>
          <a:prstGeom prst="rect">
            <a:avLst/>
          </a:prstGeom>
        </p:spPr>
      </p:pic>
      <p:sp>
        <p:nvSpPr>
          <p:cNvPr id="14" name="Shape 162"/>
          <p:cNvSpPr/>
          <p:nvPr/>
        </p:nvSpPr>
        <p:spPr>
          <a:xfrm rot="2704048">
            <a:off x="4574553" y="5321879"/>
            <a:ext cx="960783" cy="518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9E9E9E">
              <a:alpha val="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" name="Shape 162"/>
          <p:cNvSpPr/>
          <p:nvPr/>
        </p:nvSpPr>
        <p:spPr>
          <a:xfrm rot="19019341">
            <a:off x="7209127" y="5327802"/>
            <a:ext cx="960783" cy="518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9E9E9E">
              <a:alpha val="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98318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SAUCIE data denoising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FBD3E4-8783-F540-838D-B0FFAC8EE7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52222"/>
            <a:ext cx="9144000" cy="2953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167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Cellular Manifolds of Dengue Patients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8682" y="2428876"/>
            <a:ext cx="6392965" cy="2777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35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Cell Clusters: 180 Samples Combined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0738" y="2357437"/>
            <a:ext cx="4959768" cy="3357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4856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Patient Cluster Signatures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752601" y="4991100"/>
            <a:ext cx="59784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MMD distance can be derived between patient cluster proportions and embedded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9225" y="2452688"/>
            <a:ext cx="6305550" cy="195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9327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Patient manifolds show coherent organization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0" y="2490788"/>
            <a:ext cx="5181600" cy="298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0933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Alexander Tong">
            <a:extLst>
              <a:ext uri="{FF2B5EF4-FFF2-40B4-BE49-F238E27FC236}">
                <a16:creationId xmlns:a16="http://schemas.microsoft.com/office/drawing/2014/main" id="{F593A7A7-303A-4F4D-A91D-193047F0BB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6134" y="4394635"/>
            <a:ext cx="16002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Francesc Lopez">
            <a:extLst>
              <a:ext uri="{FF2B5EF4-FFF2-40B4-BE49-F238E27FC236}">
                <a16:creationId xmlns:a16="http://schemas.microsoft.com/office/drawing/2014/main" id="{B4E37061-E7BB-B54F-A7D3-3B46B7611E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344" y="2344275"/>
            <a:ext cx="16002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arthi Venkat">
            <a:extLst>
              <a:ext uri="{FF2B5EF4-FFF2-40B4-BE49-F238E27FC236}">
                <a16:creationId xmlns:a16="http://schemas.microsoft.com/office/drawing/2014/main" id="{05D13E97-8BC9-4343-B5BD-76B39F4391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7922" y="4394635"/>
            <a:ext cx="16002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Edel A.">
            <a:extLst>
              <a:ext uri="{FF2B5EF4-FFF2-40B4-BE49-F238E27FC236}">
                <a16:creationId xmlns:a16="http://schemas.microsoft.com/office/drawing/2014/main" id="{42A66A43-DD6F-4846-BE64-75CA3C4325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344" y="4394635"/>
            <a:ext cx="16002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Nur-Taz Rahman">
            <a:extLst>
              <a:ext uri="{FF2B5EF4-FFF2-40B4-BE49-F238E27FC236}">
                <a16:creationId xmlns:a16="http://schemas.microsoft.com/office/drawing/2014/main" id="{A6D683F8-126D-2C40-BEC9-C8550983A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5085" y="293915"/>
            <a:ext cx="16002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Andrew Benz">
            <a:extLst>
              <a:ext uri="{FF2B5EF4-FFF2-40B4-BE49-F238E27FC236}">
                <a16:creationId xmlns:a16="http://schemas.microsoft.com/office/drawing/2014/main" id="{5E657B7C-5FE7-1043-AF6D-65F5EF15B9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3999" y="2355161"/>
            <a:ext cx="16002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7" name="Picture 13" descr="Evan Cudone">
            <a:extLst>
              <a:ext uri="{FF2B5EF4-FFF2-40B4-BE49-F238E27FC236}">
                <a16:creationId xmlns:a16="http://schemas.microsoft.com/office/drawing/2014/main" id="{41F8A900-AE10-5141-B7A1-BAAD1474B2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7029" y="4391593"/>
            <a:ext cx="16002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9" name="Picture 15" descr="Wesley Lewis">
            <a:extLst>
              <a:ext uri="{FF2B5EF4-FFF2-40B4-BE49-F238E27FC236}">
                <a16:creationId xmlns:a16="http://schemas.microsoft.com/office/drawing/2014/main" id="{29EFF2DA-80F8-1545-B9C7-20EB38DD9C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5787" y="2345863"/>
            <a:ext cx="16002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1" name="Picture 17" descr="Egbert Castro">
            <a:extLst>
              <a:ext uri="{FF2B5EF4-FFF2-40B4-BE49-F238E27FC236}">
                <a16:creationId xmlns:a16="http://schemas.microsoft.com/office/drawing/2014/main" id="{4EC0C54A-5F4C-E243-A4C4-A46D98808C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5239" y="4416407"/>
            <a:ext cx="16002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3" name="Picture 19" descr="Scott Gigante">
            <a:extLst>
              <a:ext uri="{FF2B5EF4-FFF2-40B4-BE49-F238E27FC236}">
                <a16:creationId xmlns:a16="http://schemas.microsoft.com/office/drawing/2014/main" id="{545B2D9A-8F08-904E-8208-A3B6341C61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4190" y="293915"/>
            <a:ext cx="16002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5" name="Picture 21" descr="Smita Krishnaswamy, PhD &lt; Yale School of Medicine">
            <a:extLst>
              <a:ext uri="{FF2B5EF4-FFF2-40B4-BE49-F238E27FC236}">
                <a16:creationId xmlns:a16="http://schemas.microsoft.com/office/drawing/2014/main" id="{3858963A-048D-E74C-86E8-C5719BF466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23" b="10023"/>
          <a:stretch/>
        </p:blipFill>
        <p:spPr bwMode="auto">
          <a:xfrm>
            <a:off x="152400" y="293915"/>
            <a:ext cx="16002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7" name="Picture 23" descr="matt_amodio">
            <a:extLst>
              <a:ext uri="{FF2B5EF4-FFF2-40B4-BE49-F238E27FC236}">
                <a16:creationId xmlns:a16="http://schemas.microsoft.com/office/drawing/2014/main" id="{9B3D7050-8E93-6E44-98F9-44D2F9BAA8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30" r="6530"/>
          <a:stretch/>
        </p:blipFill>
        <p:spPr bwMode="auto">
          <a:xfrm>
            <a:off x="7395978" y="2344275"/>
            <a:ext cx="16002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9" name="Picture 25" descr="Daniel Burkhardt">
            <a:extLst>
              <a:ext uri="{FF2B5EF4-FFF2-40B4-BE49-F238E27FC236}">
                <a16:creationId xmlns:a16="http://schemas.microsoft.com/office/drawing/2014/main" id="{0996CFB8-CADE-C343-81C1-755266EB7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3295" y="293915"/>
            <a:ext cx="16002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1546959-CF03-0F4F-A213-772A65AAC4D8}"/>
              </a:ext>
            </a:extLst>
          </p:cNvPr>
          <p:cNvSpPr txBox="1"/>
          <p:nvPr/>
        </p:nvSpPr>
        <p:spPr>
          <a:xfrm>
            <a:off x="-48735" y="1942703"/>
            <a:ext cx="20024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Smita Krishnaswamy, PhD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322687E-065C-B04A-AE06-9DAE01EF8C80}"/>
              </a:ext>
            </a:extLst>
          </p:cNvPr>
          <p:cNvSpPr txBox="1"/>
          <p:nvPr/>
        </p:nvSpPr>
        <p:spPr>
          <a:xfrm>
            <a:off x="2091097" y="1943191"/>
            <a:ext cx="13260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Daniel Burkhardt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1DBEC49-CC75-2F4A-A4E9-B21D5EEDFFE5}"/>
              </a:ext>
            </a:extLst>
          </p:cNvPr>
          <p:cNvSpPr txBox="1"/>
          <p:nvPr/>
        </p:nvSpPr>
        <p:spPr>
          <a:xfrm>
            <a:off x="4013994" y="1943191"/>
            <a:ext cx="11160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Scott </a:t>
            </a:r>
            <a:r>
              <a:rPr lang="en-US" sz="1200" dirty="0" err="1"/>
              <a:t>Gigante</a:t>
            </a:r>
            <a:endParaRPr lang="en-US" sz="12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954E6DA-BB93-8E4A-84C0-ADBEECC1851F}"/>
              </a:ext>
            </a:extLst>
          </p:cNvPr>
          <p:cNvSpPr txBox="1"/>
          <p:nvPr/>
        </p:nvSpPr>
        <p:spPr>
          <a:xfrm>
            <a:off x="5512189" y="1942702"/>
            <a:ext cx="17459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Nur-</a:t>
            </a:r>
            <a:r>
              <a:rPr lang="en-US" sz="1200" dirty="0" err="1"/>
              <a:t>Taz</a:t>
            </a:r>
            <a:r>
              <a:rPr lang="en-US" sz="1200" dirty="0"/>
              <a:t> Rahman, PhD</a:t>
            </a:r>
          </a:p>
        </p:txBody>
      </p:sp>
      <p:pic>
        <p:nvPicPr>
          <p:cNvPr id="1050" name="Picture 26" descr="Mamie Wang">
            <a:extLst>
              <a:ext uri="{FF2B5EF4-FFF2-40B4-BE49-F238E27FC236}">
                <a16:creationId xmlns:a16="http://schemas.microsoft.com/office/drawing/2014/main" id="{E6998203-FD9A-AE43-91C7-9A0A4B1FD2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6134" y="2331071"/>
            <a:ext cx="16002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8EDA9FCB-164B-0A4C-A285-14F202E4525C}"/>
              </a:ext>
            </a:extLst>
          </p:cNvPr>
          <p:cNvSpPr txBox="1"/>
          <p:nvPr/>
        </p:nvSpPr>
        <p:spPr>
          <a:xfrm>
            <a:off x="4041853" y="3979858"/>
            <a:ext cx="10887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Mamie Wang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F91A725-3B43-F943-A098-93B975CD72BD}"/>
              </a:ext>
            </a:extLst>
          </p:cNvPr>
          <p:cNvSpPr txBox="1"/>
          <p:nvPr/>
        </p:nvSpPr>
        <p:spPr>
          <a:xfrm>
            <a:off x="5840728" y="6021548"/>
            <a:ext cx="11128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Evan </a:t>
            </a:r>
            <a:r>
              <a:rPr lang="en-US" sz="1200" dirty="0" err="1"/>
              <a:t>Cudone</a:t>
            </a:r>
            <a:endParaRPr lang="en-US" sz="12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8C75A27-2297-394E-96B4-9BCA49BC252A}"/>
              </a:ext>
            </a:extLst>
          </p:cNvPr>
          <p:cNvSpPr txBox="1"/>
          <p:nvPr/>
        </p:nvSpPr>
        <p:spPr>
          <a:xfrm>
            <a:off x="2215007" y="3997465"/>
            <a:ext cx="10967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Andrew Benz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9A1C67B-B63E-964E-95A2-2F6EC5B2CE84}"/>
              </a:ext>
            </a:extLst>
          </p:cNvPr>
          <p:cNvSpPr txBox="1"/>
          <p:nvPr/>
        </p:nvSpPr>
        <p:spPr>
          <a:xfrm>
            <a:off x="2190467" y="6016607"/>
            <a:ext cx="11320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Egbert Castro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7C2E91F-0273-534F-A862-12852094BD7D}"/>
              </a:ext>
            </a:extLst>
          </p:cNvPr>
          <p:cNvSpPr txBox="1"/>
          <p:nvPr/>
        </p:nvSpPr>
        <p:spPr>
          <a:xfrm>
            <a:off x="5912459" y="3955360"/>
            <a:ext cx="9268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Wes Lewis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C4E30BD-0AED-504C-9108-560C762565EA}"/>
              </a:ext>
            </a:extLst>
          </p:cNvPr>
          <p:cNvSpPr txBox="1"/>
          <p:nvPr/>
        </p:nvSpPr>
        <p:spPr>
          <a:xfrm>
            <a:off x="7532273" y="3955360"/>
            <a:ext cx="13276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Matthew </a:t>
            </a:r>
            <a:r>
              <a:rPr lang="en-US" sz="1200" dirty="0" err="1"/>
              <a:t>Amodio</a:t>
            </a:r>
            <a:endParaRPr lang="en-US" sz="12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418A28C-F268-5A4C-8042-9898DDA4C958}"/>
              </a:ext>
            </a:extLst>
          </p:cNvPr>
          <p:cNvSpPr txBox="1"/>
          <p:nvPr/>
        </p:nvSpPr>
        <p:spPr>
          <a:xfrm>
            <a:off x="7654826" y="6021548"/>
            <a:ext cx="11063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err="1"/>
              <a:t>Aarthi</a:t>
            </a:r>
            <a:r>
              <a:rPr lang="en-US" sz="1200" dirty="0"/>
              <a:t> Venkat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3443B6-C837-4D44-8507-2D7C9EE4722A}"/>
              </a:ext>
            </a:extLst>
          </p:cNvPr>
          <p:cNvSpPr txBox="1"/>
          <p:nvPr/>
        </p:nvSpPr>
        <p:spPr>
          <a:xfrm>
            <a:off x="136770" y="3979171"/>
            <a:ext cx="16610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err="1"/>
              <a:t>Francesc</a:t>
            </a:r>
            <a:r>
              <a:rPr lang="en-US" sz="1200" dirty="0"/>
              <a:t> Lopez, PhD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D0EE0AA-2A35-8B48-8D06-8219AA20F6B4}"/>
              </a:ext>
            </a:extLst>
          </p:cNvPr>
          <p:cNvSpPr txBox="1"/>
          <p:nvPr/>
        </p:nvSpPr>
        <p:spPr>
          <a:xfrm>
            <a:off x="3950599" y="6021548"/>
            <a:ext cx="12666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Alexander Tong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345E462-1C09-2C4C-9F46-AD452CE687B9}"/>
              </a:ext>
            </a:extLst>
          </p:cNvPr>
          <p:cNvSpPr txBox="1"/>
          <p:nvPr/>
        </p:nvSpPr>
        <p:spPr>
          <a:xfrm>
            <a:off x="550669" y="6029531"/>
            <a:ext cx="8579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err="1"/>
              <a:t>Edel</a:t>
            </a:r>
            <a:r>
              <a:rPr lang="en-US" sz="1200" dirty="0"/>
              <a:t> Aron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1AFA869-3D32-3842-AF48-A31C037A1FEA}"/>
              </a:ext>
            </a:extLst>
          </p:cNvPr>
          <p:cNvSpPr txBox="1"/>
          <p:nvPr/>
        </p:nvSpPr>
        <p:spPr>
          <a:xfrm>
            <a:off x="7467723" y="1942702"/>
            <a:ext cx="14805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err="1"/>
              <a:t>Sameet</a:t>
            </a:r>
            <a:r>
              <a:rPr lang="en-US" sz="1200" dirty="0"/>
              <a:t> Mehta, PhD</a:t>
            </a:r>
          </a:p>
        </p:txBody>
      </p:sp>
      <p:pic>
        <p:nvPicPr>
          <p:cNvPr id="4" name="Picture 3" descr="A person standing in front of a forest&#10;&#10;Description automatically generated">
            <a:extLst>
              <a:ext uri="{FF2B5EF4-FFF2-40B4-BE49-F238E27FC236}">
                <a16:creationId xmlns:a16="http://schemas.microsoft.com/office/drawing/2014/main" id="{3DEBFE58-C43C-0844-972B-16E93F2F3C2E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5234" y="293915"/>
            <a:ext cx="1634031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0484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663" y="213611"/>
            <a:ext cx="6548437" cy="5477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1458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E478823-B365-8641-BEE3-91DB6A425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56871"/>
            <a:ext cx="8391644" cy="798991"/>
          </a:xfrm>
        </p:spPr>
        <p:txBody>
          <a:bodyPr/>
          <a:lstStyle/>
          <a:p>
            <a:r>
              <a:rPr lang="en-US" dirty="0"/>
              <a:t>Generative Models </a:t>
            </a:r>
          </a:p>
        </p:txBody>
      </p:sp>
    </p:spTree>
    <p:extLst>
      <p:ext uri="{BB962C8B-B14F-4D97-AF65-F5344CB8AC3E}">
        <p14:creationId xmlns:p14="http://schemas.microsoft.com/office/powerpoint/2010/main" val="11509297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2FC3063-AE8E-4F4D-920E-637236D6EC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Key use of neural networks is generating samples from data </a:t>
            </a:r>
          </a:p>
          <a:p>
            <a:r>
              <a:rPr lang="en-US" dirty="0"/>
              <a:t>One idea is to use the decoder without the encoder, sample from z and then have it decode to a </a:t>
            </a:r>
            <a:r>
              <a:rPr lang="en-US" dirty="0" err="1"/>
              <a:t>datapoint</a:t>
            </a:r>
            <a:endParaRPr lang="en-US" dirty="0"/>
          </a:p>
          <a:p>
            <a:endParaRPr lang="en-US" dirty="0"/>
          </a:p>
          <a:p>
            <a:r>
              <a:rPr lang="en-US" dirty="0"/>
              <a:t>For single cell data, this would mean generating synthetic cells from a distribution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C12DC9-1C06-9447-9603-B974D095B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Generating samples from the data</a:t>
            </a:r>
          </a:p>
        </p:txBody>
      </p:sp>
    </p:spTree>
    <p:extLst>
      <p:ext uri="{BB962C8B-B14F-4D97-AF65-F5344CB8AC3E}">
        <p14:creationId xmlns:p14="http://schemas.microsoft.com/office/powerpoint/2010/main" val="11398160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http://kvfrans.com/content/images/2016/08/autoenc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3" y="1260204"/>
            <a:ext cx="9135078" cy="3045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 type of neural network whose latent space is designed for sampling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Variational</a:t>
            </a:r>
            <a:r>
              <a:rPr lang="en-US" dirty="0"/>
              <a:t> </a:t>
            </a:r>
            <a:r>
              <a:rPr lang="en-US" dirty="0" err="1"/>
              <a:t>Autoencoders</a:t>
            </a:r>
            <a:r>
              <a:rPr lang="en-US" dirty="0"/>
              <a:t> (VAEs)</a:t>
            </a:r>
          </a:p>
        </p:txBody>
      </p:sp>
    </p:spTree>
    <p:extLst>
      <p:ext uri="{BB962C8B-B14F-4D97-AF65-F5344CB8AC3E}">
        <p14:creationId xmlns:p14="http://schemas.microsoft.com/office/powerpoint/2010/main" val="2794585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08344" y="4044875"/>
            <a:ext cx="8821356" cy="2132088"/>
          </a:xfrm>
        </p:spPr>
        <p:txBody>
          <a:bodyPr/>
          <a:lstStyle/>
          <a:p>
            <a:r>
              <a:rPr lang="en-US" dirty="0"/>
              <a:t>Optimized with Reconstruction Loss</a:t>
            </a:r>
          </a:p>
          <a:p>
            <a:r>
              <a:rPr lang="en-US" dirty="0"/>
              <a:t>Not explicitly penalized for Generative Purposes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not </a:t>
            </a:r>
            <a:r>
              <a:rPr lang="en-US" dirty="0" err="1"/>
              <a:t>autoencoders</a:t>
            </a:r>
            <a:r>
              <a:rPr lang="en-US" dirty="0"/>
              <a:t>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62" y="1711142"/>
            <a:ext cx="8659905" cy="1861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4348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451822"/>
            <a:ext cx="8584602" cy="798991"/>
          </a:xfrm>
        </p:spPr>
        <p:txBody>
          <a:bodyPr>
            <a:normAutofit fontScale="90000"/>
          </a:bodyPr>
          <a:lstStyle/>
          <a:p>
            <a:r>
              <a:rPr lang="en-US" dirty="0"/>
              <a:t>Latent Space Not Optimal </a:t>
            </a:r>
            <a:r>
              <a:rPr lang="en-US"/>
              <a:t>for Generation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215" y="1327920"/>
            <a:ext cx="4036113" cy="431446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292762" y="1816744"/>
            <a:ext cx="363695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Formation of clusters helps decoding</a:t>
            </a:r>
          </a:p>
          <a:p>
            <a:endParaRPr lang="en-US" dirty="0"/>
          </a:p>
          <a:p>
            <a:r>
              <a:rPr lang="en-US" dirty="0"/>
              <a:t>Does not help generation</a:t>
            </a:r>
          </a:p>
          <a:p>
            <a:endParaRPr lang="en-US" dirty="0"/>
          </a:p>
          <a:p>
            <a:r>
              <a:rPr lang="en-US" dirty="0"/>
              <a:t>Latent space cannot be interpolated</a:t>
            </a:r>
          </a:p>
        </p:txBody>
      </p:sp>
    </p:spTree>
    <p:extLst>
      <p:ext uri="{BB962C8B-B14F-4D97-AF65-F5344CB8AC3E}">
        <p14:creationId xmlns:p14="http://schemas.microsoft.com/office/powerpoint/2010/main" val="35788900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Encouraging continuous latent spaces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195" y="1757510"/>
            <a:ext cx="7885355" cy="409995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28650" y="6075825"/>
            <a:ext cx="56208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Solution: Penalize the Gaussian balls if they don’t overlap!</a:t>
            </a:r>
          </a:p>
        </p:txBody>
      </p:sp>
    </p:spTree>
    <p:extLst>
      <p:ext uri="{BB962C8B-B14F-4D97-AF65-F5344CB8AC3E}">
        <p14:creationId xmlns:p14="http://schemas.microsoft.com/office/powerpoint/2010/main" val="24162319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KL Divergence Penalty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1237" y="1690689"/>
            <a:ext cx="4342095" cy="463116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50" y="2787072"/>
            <a:ext cx="3530600" cy="8128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28650" y="4006272"/>
            <a:ext cx="31022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Penalizing distributions</a:t>
            </a:r>
          </a:p>
          <a:p>
            <a:r>
              <a:rPr lang="en-US" dirty="0"/>
              <a:t>In the latent space from being</a:t>
            </a:r>
          </a:p>
          <a:p>
            <a:r>
              <a:rPr lang="en-US" dirty="0"/>
              <a:t>too far from a standard normal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5004" y="5336002"/>
            <a:ext cx="3035300" cy="4064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95130" y="6215270"/>
            <a:ext cx="3753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Encourages every ball to be the same!</a:t>
            </a:r>
          </a:p>
        </p:txBody>
      </p:sp>
    </p:spTree>
    <p:extLst>
      <p:ext uri="{BB962C8B-B14F-4D97-AF65-F5344CB8AC3E}">
        <p14:creationId xmlns:p14="http://schemas.microsoft.com/office/powerpoint/2010/main" val="95046011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 Function of VAE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100" y="1991126"/>
            <a:ext cx="8597900" cy="9017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6472" y="3222225"/>
            <a:ext cx="5169128" cy="21754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22403" y="5647536"/>
            <a:ext cx="3429000" cy="8001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28650" y="5897217"/>
            <a:ext cx="4535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Reconstruction penalty </a:t>
            </a:r>
            <a:r>
              <a:rPr lang="en-US"/>
              <a:t>encourages separation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936903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KL+Reconstruction</a:t>
            </a:r>
            <a:r>
              <a:rPr lang="en-US" dirty="0"/>
              <a:t> Loss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3270" y="1690689"/>
            <a:ext cx="4620027" cy="4676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23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basic car engine parts diagram … (With images) | Car parts, Car ...">
            <a:extLst>
              <a:ext uri="{FF2B5EF4-FFF2-40B4-BE49-F238E27FC236}">
                <a16:creationId xmlns:a16="http://schemas.microsoft.com/office/drawing/2014/main" id="{CF7D8F70-3838-0047-8FC5-25FAE6F344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313" y="0"/>
            <a:ext cx="87153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849290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Variational</a:t>
            </a:r>
            <a:r>
              <a:rPr lang="en-US" dirty="0"/>
              <a:t> </a:t>
            </a:r>
            <a:r>
              <a:rPr lang="en-US" dirty="0" err="1"/>
              <a:t>Autoencoders</a:t>
            </a:r>
            <a:r>
              <a:rPr lang="en-US" dirty="0"/>
              <a:t> (VAEs)</a:t>
            </a:r>
          </a:p>
        </p:txBody>
      </p:sp>
      <p:pic>
        <p:nvPicPr>
          <p:cNvPr id="13314" name="Picture 2" descr="http://kvfrans.com/content/images/2016/08/mnist.jp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963" y="2324455"/>
            <a:ext cx="8821737" cy="2593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50607" y="5043948"/>
            <a:ext cx="1818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Epoch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709347" y="5043948"/>
            <a:ext cx="1818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9</a:t>
            </a:r>
            <a:r>
              <a:rPr lang="en-US" baseline="30000" dirty="0"/>
              <a:t>th</a:t>
            </a:r>
            <a:r>
              <a:rPr lang="en-US" dirty="0"/>
              <a:t>  Epoch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868087" y="5071297"/>
            <a:ext cx="1818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Original</a:t>
            </a:r>
          </a:p>
        </p:txBody>
      </p:sp>
    </p:spTree>
    <p:extLst>
      <p:ext uri="{BB962C8B-B14F-4D97-AF65-F5344CB8AC3E}">
        <p14:creationId xmlns:p14="http://schemas.microsoft.com/office/powerpoint/2010/main" val="145159451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2F2E5B-544D-0848-B0D1-E8329091DB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716" y="3193599"/>
            <a:ext cx="8391644" cy="798991"/>
          </a:xfrm>
        </p:spPr>
        <p:txBody>
          <a:bodyPr/>
          <a:lstStyle/>
          <a:p>
            <a:r>
              <a:rPr lang="en-US" dirty="0"/>
              <a:t>VAEs  in Single Cell Analysis. </a:t>
            </a:r>
          </a:p>
        </p:txBody>
      </p:sp>
    </p:spTree>
    <p:extLst>
      <p:ext uri="{BB962C8B-B14F-4D97-AF65-F5344CB8AC3E}">
        <p14:creationId xmlns:p14="http://schemas.microsoft.com/office/powerpoint/2010/main" val="12763087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99AD2F3-FFB5-2F44-9E05-00CE8EA9E0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146436"/>
            <a:ext cx="8391644" cy="798991"/>
          </a:xfrm>
        </p:spPr>
        <p:txBody>
          <a:bodyPr/>
          <a:lstStyle/>
          <a:p>
            <a:r>
              <a:rPr lang="en-US" dirty="0" err="1"/>
              <a:t>scVI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F92203-5750-5445-8E42-05168F5747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650" y="2654300"/>
            <a:ext cx="7124700" cy="154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56537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EB60800-E9D0-8C45-A669-EBDD15F9B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sCVI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C405A6-FC5A-274B-88C3-A817741668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95657"/>
            <a:ext cx="9144000" cy="526668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23BB2C1-E5C4-C543-83D0-B44B55001A0F}"/>
              </a:ext>
            </a:extLst>
          </p:cNvPr>
          <p:cNvSpPr txBox="1"/>
          <p:nvPr/>
        </p:nvSpPr>
        <p:spPr>
          <a:xfrm>
            <a:off x="223694" y="6062343"/>
            <a:ext cx="8696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scVI</a:t>
            </a:r>
            <a:r>
              <a:rPr lang="en-US" dirty="0"/>
              <a:t> uses latent space of VAE as a dimensionality reduced encoding fed to other algorithms</a:t>
            </a:r>
          </a:p>
        </p:txBody>
      </p:sp>
    </p:spTree>
    <p:extLst>
      <p:ext uri="{BB962C8B-B14F-4D97-AF65-F5344CB8AC3E}">
        <p14:creationId xmlns:p14="http://schemas.microsoft.com/office/powerpoint/2010/main" val="273723936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4A26F5A-A7EC-1747-9E6F-06E2CC85C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Probabilistic assumptions 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9CD5357-4601-994E-A594-8216E42F55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0800" y="1593850"/>
            <a:ext cx="3962400" cy="367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38635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D9B436F-7DD3-EC4A-AADC-2DFAE49DBD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Latent Space Arithmetic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A2B4E3-9B2F-7D47-8504-A7ACCB541E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1746250"/>
            <a:ext cx="6502400" cy="336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71489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DACDE1D-CF0F-4F43-8E27-CAC928C2B2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01528"/>
            <a:ext cx="8391644" cy="798991"/>
          </a:xfrm>
        </p:spPr>
        <p:txBody>
          <a:bodyPr/>
          <a:lstStyle/>
          <a:p>
            <a:r>
              <a:rPr lang="en-US" dirty="0" err="1"/>
              <a:t>scGEN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C09D67-2DB0-074B-BACF-AB2E6254DA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677" y="3585475"/>
            <a:ext cx="7277100" cy="181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20233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DD95C59-9330-F245-A9B8-420334B449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Generates single cell response by doing latent space arithmetic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8F39B9C-0DCC-0647-8A52-2EB2AF3E5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scGEN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DCBBC1-E83E-154C-98F1-ECF7E212A5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33881"/>
            <a:ext cx="9144000" cy="3036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5BC4887-355F-214B-A22C-491BABEF1201}"/>
              </a:ext>
            </a:extLst>
          </p:cNvPr>
          <p:cNvSpPr txBox="1"/>
          <p:nvPr/>
        </p:nvSpPr>
        <p:spPr>
          <a:xfrm>
            <a:off x="382137" y="6176963"/>
            <a:ext cx="3622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Perturbations are modelled as shifts </a:t>
            </a:r>
          </a:p>
        </p:txBody>
      </p:sp>
    </p:spTree>
    <p:extLst>
      <p:ext uri="{BB962C8B-B14F-4D97-AF65-F5344CB8AC3E}">
        <p14:creationId xmlns:p14="http://schemas.microsoft.com/office/powerpoint/2010/main" val="273452587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Generative Adversarial Networks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4582758" y="3425416"/>
            <a:ext cx="828339" cy="10758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037450" y="2975961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Noise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961710" y="2975961"/>
            <a:ext cx="23627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Something “like” training sample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1382" y="3930232"/>
            <a:ext cx="576946" cy="56176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9389" y="3622292"/>
            <a:ext cx="546100" cy="635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2A086F5-5ED3-2B47-A7EB-6F4F542D7F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76726" y="2307954"/>
            <a:ext cx="3741728" cy="2234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53709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460D89A-7326-9A4D-B019-CEBA1D0DF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GAN functionality </a:t>
            </a:r>
          </a:p>
        </p:txBody>
      </p:sp>
      <p:pic>
        <p:nvPicPr>
          <p:cNvPr id="4" name="Picture 2" descr="https://miro.medium.com/max/5722/1*t82vgL9KcDVpT4JqCb9Q4Q.png">
            <a:extLst>
              <a:ext uri="{FF2B5EF4-FFF2-40B4-BE49-F238E27FC236}">
                <a16:creationId xmlns:a16="http://schemas.microsoft.com/office/drawing/2014/main" id="{25B4B8FE-1EB0-C04B-B576-D1495D663A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066" y="1828799"/>
            <a:ext cx="8652933" cy="3740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31840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4" name="Google Shape;374;p36"/>
          <p:cNvPicPr preferRelativeResize="0"/>
          <p:nvPr/>
        </p:nvPicPr>
        <p:blipFill rotWithShape="1">
          <a:blip r:embed="rId3">
            <a:alphaModFix/>
          </a:blip>
          <a:srcRect b="23259"/>
          <a:stretch/>
        </p:blipFill>
        <p:spPr>
          <a:xfrm>
            <a:off x="1107500" y="4677117"/>
            <a:ext cx="2278775" cy="1748709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36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Two kinds of machine learning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6" name="Google Shape;376;p36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311700" y="1536633"/>
                <a:ext cx="3999900" cy="45552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400" dirty="0">
                    <a:solidFill>
                      <a:schemeClr val="tx1"/>
                    </a:solidFill>
                  </a:rPr>
                  <a:t>Supervised learning</a:t>
                </a:r>
                <a:endParaRPr sz="2400" dirty="0">
                  <a:solidFill>
                    <a:schemeClr val="tx1"/>
                  </a:solidFill>
                </a:endParaRPr>
              </a:p>
              <a:p>
                <a:pPr marL="457200" lvl="0" indent="-355600" algn="l" rtl="0">
                  <a:spcBef>
                    <a:spcPts val="1600"/>
                  </a:spcBef>
                  <a:spcAft>
                    <a:spcPts val="0"/>
                  </a:spcAft>
                  <a:buClr>
                    <a:srgbClr val="434343"/>
                  </a:buClr>
                  <a:buSzPts val="2000"/>
                  <a:buChar char="●"/>
                </a:pPr>
                <a:r>
                  <a:rPr lang="en" sz="2000" dirty="0">
                    <a:solidFill>
                      <a:schemeClr val="tx1"/>
                    </a:solidFill>
                  </a:rPr>
                  <a:t>Have a bunch of labelled data, want to label new data</a:t>
                </a:r>
                <a:endParaRPr sz="2000" dirty="0">
                  <a:solidFill>
                    <a:schemeClr val="tx1"/>
                  </a:solidFill>
                </a:endParaRPr>
              </a:p>
              <a:p>
                <a:pPr lvl="0" indent="-355600">
                  <a:buClr>
                    <a:srgbClr val="434343"/>
                  </a:buClr>
                  <a:buSzPts val="2000"/>
                </a:pPr>
                <a:r>
                  <a:rPr lang="en" sz="2000" dirty="0">
                    <a:solidFill>
                      <a:schemeClr val="tx1"/>
                    </a:solidFill>
                  </a:rPr>
                  <a:t>Learn a function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br>
                  <a:rPr lang="en" sz="2000" dirty="0">
                    <a:solidFill>
                      <a:schemeClr val="tx1"/>
                    </a:solidFill>
                  </a:rPr>
                </a:br>
                <a:r>
                  <a:rPr lang="en" sz="2000" dirty="0">
                    <a:solidFill>
                      <a:schemeClr val="tx1"/>
                    </a:solidFill>
                  </a:rPr>
                  <a:t>where all values of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" sz="2000" dirty="0">
                    <a:solidFill>
                      <a:schemeClr val="tx1"/>
                    </a:solidFill>
                  </a:rPr>
                  <a:t> are known for some samples of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" sz="2000" dirty="0">
                    <a:solidFill>
                      <a:schemeClr val="tx1"/>
                    </a:solidFill>
                  </a:rPr>
                  <a:t>   </a:t>
                </a:r>
                <a:endParaRPr sz="2000" dirty="0">
                  <a:solidFill>
                    <a:schemeClr val="tx1"/>
                  </a:solidFill>
                </a:endParaRPr>
              </a:p>
              <a:p>
                <a:pPr marL="0" lvl="0" indent="0" algn="l" rtl="0">
                  <a:spcBef>
                    <a:spcPts val="1600"/>
                  </a:spcBef>
                  <a:spcAft>
                    <a:spcPts val="1600"/>
                  </a:spcAft>
                  <a:buNone/>
                </a:pPr>
                <a:endParaRPr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76" name="Google Shape;376;p36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11700" y="1536633"/>
                <a:ext cx="3999900" cy="4555200"/>
              </a:xfrm>
              <a:prstGeom prst="rect">
                <a:avLst/>
              </a:prstGeom>
              <a:blipFill>
                <a:blip r:embed="rId4"/>
                <a:stretch>
                  <a:fillRect l="-25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7" name="Google Shape;377;p36"/>
          <p:cNvSpPr txBox="1">
            <a:spLocks noGrp="1"/>
          </p:cNvSpPr>
          <p:nvPr>
            <p:ph type="body" idx="2"/>
          </p:nvPr>
        </p:nvSpPr>
        <p:spPr>
          <a:xfrm>
            <a:off x="4832400" y="1536633"/>
            <a:ext cx="39999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tx1"/>
                </a:solidFill>
              </a:rPr>
              <a:t>Unsupervised learning</a:t>
            </a:r>
            <a:endParaRPr sz="2400" dirty="0">
              <a:solidFill>
                <a:schemeClr val="tx1"/>
              </a:solidFill>
            </a:endParaRPr>
          </a:p>
          <a:p>
            <a:pPr marL="457200" lvl="0" indent="-355600" algn="l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2000"/>
              <a:buChar char="●"/>
            </a:pPr>
            <a:r>
              <a:rPr lang="en" sz="2000" dirty="0">
                <a:solidFill>
                  <a:schemeClr val="tx1"/>
                </a:solidFill>
              </a:rPr>
              <a:t>Have a bunch of unlabeled data, want to organize it</a:t>
            </a:r>
            <a:endParaRPr sz="2000" dirty="0">
              <a:solidFill>
                <a:schemeClr val="tx1"/>
              </a:solidFill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Char char="●"/>
            </a:pPr>
            <a:r>
              <a:rPr lang="en" sz="2000" dirty="0">
                <a:solidFill>
                  <a:schemeClr val="tx1"/>
                </a:solidFill>
              </a:rPr>
              <a:t>Learn an embedding</a:t>
            </a:r>
            <a:br>
              <a:rPr lang="en" sz="2000" dirty="0">
                <a:solidFill>
                  <a:schemeClr val="tx1"/>
                </a:solidFill>
              </a:rPr>
            </a:br>
            <a:endParaRPr sz="2000" dirty="0">
              <a:solidFill>
                <a:schemeClr val="tx1"/>
              </a:solidFill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Char char="●"/>
            </a:pPr>
            <a:r>
              <a:rPr lang="en" sz="2000" dirty="0">
                <a:solidFill>
                  <a:schemeClr val="tx1"/>
                </a:solidFill>
              </a:rPr>
              <a:t>Lower dimensional, easier to interpret (e.g. as clusters) </a:t>
            </a:r>
            <a:endParaRPr sz="2000" dirty="0">
              <a:solidFill>
                <a:schemeClr val="tx1"/>
              </a:solidFill>
            </a:endParaRPr>
          </a:p>
          <a:p>
            <a:pPr marL="4572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2000" dirty="0">
              <a:solidFill>
                <a:schemeClr val="tx1"/>
              </a:solidFill>
            </a:endParaRPr>
          </a:p>
        </p:txBody>
      </p:sp>
      <p:pic>
        <p:nvPicPr>
          <p:cNvPr id="378" name="Google Shape;378;p36"/>
          <p:cNvPicPr preferRelativeResize="0"/>
          <p:nvPr/>
        </p:nvPicPr>
        <p:blipFill rotWithShape="1">
          <a:blip r:embed="rId5">
            <a:alphaModFix/>
          </a:blip>
          <a:srcRect l="78178" t="58716" r="1707" b="2740"/>
          <a:stretch/>
        </p:blipFill>
        <p:spPr>
          <a:xfrm>
            <a:off x="1595854" y="5049494"/>
            <a:ext cx="661397" cy="696246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79" name="Google Shape;379;p36"/>
          <p:cNvSpPr txBox="1"/>
          <p:nvPr/>
        </p:nvSpPr>
        <p:spPr>
          <a:xfrm>
            <a:off x="0" y="6516975"/>
            <a:ext cx="951900" cy="3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Noun project</a:t>
            </a:r>
            <a:endParaRPr sz="1000"/>
          </a:p>
        </p:txBody>
      </p:sp>
      <p:sp>
        <p:nvSpPr>
          <p:cNvPr id="380" name="Google Shape;380;p36"/>
          <p:cNvSpPr txBox="1"/>
          <p:nvPr/>
        </p:nvSpPr>
        <p:spPr>
          <a:xfrm>
            <a:off x="1256434" y="4068460"/>
            <a:ext cx="1812000" cy="3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Supervised Learning Model</a:t>
            </a:r>
            <a:endParaRPr b="1" dirty="0"/>
          </a:p>
        </p:txBody>
      </p:sp>
      <p:pic>
        <p:nvPicPr>
          <p:cNvPr id="381" name="Google Shape;381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61775" y="5075163"/>
            <a:ext cx="463071" cy="437927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82" name="Google Shape;382;p36"/>
          <p:cNvPicPr preferRelativeResize="0"/>
          <p:nvPr/>
        </p:nvPicPr>
        <p:blipFill rotWithShape="1">
          <a:blip r:embed="rId7">
            <a:alphaModFix/>
          </a:blip>
          <a:srcRect l="15822" t="9771" r="16445" b="15405"/>
          <a:stretch/>
        </p:blipFill>
        <p:spPr>
          <a:xfrm>
            <a:off x="6325419" y="5135684"/>
            <a:ext cx="463060" cy="470959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83" name="Google Shape;383;p36"/>
          <p:cNvPicPr preferRelativeResize="0"/>
          <p:nvPr/>
        </p:nvPicPr>
        <p:blipFill rotWithShape="1">
          <a:blip r:embed="rId3">
            <a:alphaModFix/>
          </a:blip>
          <a:srcRect b="23259"/>
          <a:stretch/>
        </p:blipFill>
        <p:spPr>
          <a:xfrm>
            <a:off x="5815738" y="4747813"/>
            <a:ext cx="2178524" cy="1671775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p36"/>
          <p:cNvSpPr txBox="1"/>
          <p:nvPr/>
        </p:nvSpPr>
        <p:spPr>
          <a:xfrm>
            <a:off x="5938650" y="4115473"/>
            <a:ext cx="16875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Unsupervised Learning Model</a:t>
            </a:r>
            <a:endParaRPr b="1" dirty="0"/>
          </a:p>
        </p:txBody>
      </p:sp>
      <p:pic>
        <p:nvPicPr>
          <p:cNvPr id="385" name="Google Shape;385;p36"/>
          <p:cNvPicPr preferRelativeResize="0"/>
          <p:nvPr/>
        </p:nvPicPr>
        <p:blipFill rotWithShape="1">
          <a:blip r:embed="rId8">
            <a:alphaModFix/>
          </a:blip>
          <a:srcRect l="7749"/>
          <a:stretch/>
        </p:blipFill>
        <p:spPr>
          <a:xfrm>
            <a:off x="6400912" y="5196640"/>
            <a:ext cx="471771" cy="463056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86" name="Google Shape;386;p3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468136" y="5253999"/>
            <a:ext cx="463072" cy="442336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87" name="Google Shape;387;p3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518704" y="5322601"/>
            <a:ext cx="463071" cy="463065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537C6EB-9993-E148-A3FC-6E922AD996BC}"/>
                  </a:ext>
                </a:extLst>
              </p:cNvPr>
              <p:cNvSpPr txBox="1"/>
              <p:nvPr/>
            </p:nvSpPr>
            <p:spPr>
              <a:xfrm>
                <a:off x="5077193" y="2958599"/>
                <a:ext cx="3999900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𝑌</m:t>
                      </m:r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</m:sSup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≫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537C6EB-9993-E148-A3FC-6E922AD996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7193" y="2958599"/>
                <a:ext cx="3999900" cy="307777"/>
              </a:xfrm>
              <a:prstGeom prst="rect">
                <a:avLst/>
              </a:prstGeom>
              <a:blipFill>
                <a:blip r:embed="rId11"/>
                <a:stretch>
                  <a:fillRect b="-3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1772252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73122" y="4608552"/>
            <a:ext cx="8018522" cy="1369167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Sample from an easy noise distribution (uniform, Gaussian)</a:t>
            </a:r>
          </a:p>
          <a:p>
            <a:r>
              <a:rPr lang="en-US" dirty="0"/>
              <a:t>One network learns a mapping G(</a:t>
            </a:r>
            <a:r>
              <a:rPr lang="en-US" b="1" dirty="0"/>
              <a:t>Z</a:t>
            </a:r>
            <a:r>
              <a:rPr lang="en-US" dirty="0"/>
              <a:t>)</a:t>
            </a:r>
          </a:p>
          <a:p>
            <a:r>
              <a:rPr lang="en-US" dirty="0"/>
              <a:t>Second network tries to distinguish true examples of </a:t>
            </a:r>
            <a:r>
              <a:rPr lang="en-US" b="1" dirty="0"/>
              <a:t>X</a:t>
            </a:r>
            <a:r>
              <a:rPr lang="en-US" dirty="0"/>
              <a:t> from “fake” samples G(</a:t>
            </a:r>
            <a:r>
              <a:rPr lang="en-US" b="1" dirty="0"/>
              <a:t>Z</a:t>
            </a:r>
            <a:r>
              <a:rPr lang="en-US" dirty="0"/>
              <a:t>)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26A711-77E7-4840-ADAC-9176F9C56A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213" y="972013"/>
            <a:ext cx="6882873" cy="3313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887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Generator</a:t>
            </a:r>
            <a:r>
              <a:rPr lang="en-US" dirty="0"/>
              <a:t>: takes random noise and transforms into sample from target distribution </a:t>
            </a:r>
          </a:p>
          <a:p>
            <a:endParaRPr lang="en-US" dirty="0"/>
          </a:p>
          <a:p>
            <a:r>
              <a:rPr lang="en-US" b="1" dirty="0"/>
              <a:t>Discriminator: </a:t>
            </a:r>
            <a:r>
              <a:rPr lang="en-US" dirty="0"/>
              <a:t>discriminates between generated (“fake”) examples and real examples </a:t>
            </a:r>
          </a:p>
          <a:p>
            <a:endParaRPr lang="en-US" dirty="0"/>
          </a:p>
          <a:p>
            <a:r>
              <a:rPr lang="en-US" dirty="0"/>
              <a:t>The two networks play a “minimax game” </a:t>
            </a:r>
          </a:p>
          <a:p>
            <a:endParaRPr lang="en-US" dirty="0"/>
          </a:p>
          <a:p>
            <a:r>
              <a:rPr lang="en-US" dirty="0"/>
              <a:t>Indirect way of matching distributions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 Networks</a:t>
            </a:r>
          </a:p>
        </p:txBody>
      </p:sp>
    </p:spTree>
    <p:extLst>
      <p:ext uri="{BB962C8B-B14F-4D97-AF65-F5344CB8AC3E}">
        <p14:creationId xmlns:p14="http://schemas.microsoft.com/office/powerpoint/2010/main" val="48284530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73122" y="4608552"/>
            <a:ext cx="8018522" cy="136916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Generator network takes noise and transmutes them into samples from the data distribution </a:t>
            </a:r>
          </a:p>
          <a:p>
            <a:r>
              <a:rPr lang="en-US" dirty="0"/>
              <a:t>Implicitly learns high dimensional distributions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Only use generator after training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5471B5-5989-2A4F-9D43-5E1EDDDAFD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0761" y="1924334"/>
            <a:ext cx="4796567" cy="19104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E092373-4A5B-EF41-B03A-2E22AD434E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8740678">
            <a:off x="6025482" y="3442079"/>
            <a:ext cx="9144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092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Generated Examples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00" y="1879600"/>
            <a:ext cx="8966200" cy="309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30793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GAN Loss function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E37CF3D-202B-2F4E-A55B-24FAA65DC5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729" y="1774209"/>
            <a:ext cx="6408706" cy="1106796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CB860BF-42D7-B44A-84E9-C4465AAC4FA8}"/>
              </a:ext>
            </a:extLst>
          </p:cNvPr>
          <p:cNvCxnSpPr/>
          <p:nvPr/>
        </p:nvCxnSpPr>
        <p:spPr>
          <a:xfrm flipV="1">
            <a:off x="1883391" y="2593075"/>
            <a:ext cx="0" cy="10645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E4C232A-D8B4-EA4F-908B-D3551FFE8D4A}"/>
              </a:ext>
            </a:extLst>
          </p:cNvPr>
          <p:cNvSpPr txBox="1"/>
          <p:nvPr/>
        </p:nvSpPr>
        <p:spPr>
          <a:xfrm>
            <a:off x="1255594" y="3875964"/>
            <a:ext cx="4762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Maximize discriminator value (1) on real samples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5D46A13-C883-3946-AB5E-65E7F4CF6442}"/>
              </a:ext>
            </a:extLst>
          </p:cNvPr>
          <p:cNvCxnSpPr>
            <a:cxnSpLocks/>
          </p:cNvCxnSpPr>
          <p:nvPr/>
        </p:nvCxnSpPr>
        <p:spPr>
          <a:xfrm flipV="1">
            <a:off x="6525905" y="2458873"/>
            <a:ext cx="0" cy="278186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4CD4482B-820A-434E-89C1-C6565D3F7F2B}"/>
              </a:ext>
            </a:extLst>
          </p:cNvPr>
          <p:cNvSpPr txBox="1"/>
          <p:nvPr/>
        </p:nvSpPr>
        <p:spPr>
          <a:xfrm>
            <a:off x="3425589" y="5274438"/>
            <a:ext cx="5447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Maximize discriminators value (0) on generated samples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D9591A5-C4A4-554F-908D-721AED57E111}"/>
              </a:ext>
            </a:extLst>
          </p:cNvPr>
          <p:cNvSpPr txBox="1"/>
          <p:nvPr/>
        </p:nvSpPr>
        <p:spPr>
          <a:xfrm>
            <a:off x="682388" y="6059606"/>
            <a:ext cx="46542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Generator wants the discriminator to do badly! </a:t>
            </a:r>
          </a:p>
        </p:txBody>
      </p:sp>
    </p:spTree>
    <p:extLst>
      <p:ext uri="{BB962C8B-B14F-4D97-AF65-F5344CB8AC3E}">
        <p14:creationId xmlns:p14="http://schemas.microsoft.com/office/powerpoint/2010/main" val="1527612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0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GAN Loss function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E37CF3D-202B-2F4E-A55B-24FAA65DC5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2938" y="2756848"/>
            <a:ext cx="6408706" cy="110679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83BDB4A-7A35-2D4D-91D2-C87F94777D26}"/>
              </a:ext>
            </a:extLst>
          </p:cNvPr>
          <p:cNvSpPr txBox="1"/>
          <p:nvPr/>
        </p:nvSpPr>
        <p:spPr>
          <a:xfrm>
            <a:off x="723330" y="2848581"/>
            <a:ext cx="19243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err="1"/>
              <a:t>min</a:t>
            </a:r>
            <a:r>
              <a:rPr lang="en-US" sz="2400" i="1" baseline="-25000" dirty="0" err="1"/>
              <a:t>G</a:t>
            </a:r>
            <a:r>
              <a:rPr lang="en-US" sz="2400" i="1" dirty="0"/>
              <a:t> </a:t>
            </a:r>
            <a:r>
              <a:rPr lang="en-US" sz="2400" i="1" dirty="0" err="1"/>
              <a:t>max</a:t>
            </a:r>
            <a:r>
              <a:rPr lang="en-US" sz="2400" i="1" baseline="-25000" dirty="0" err="1"/>
              <a:t>D</a:t>
            </a:r>
            <a:endParaRPr lang="en-US" sz="2400" i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C0F2C3-CF93-D541-93A4-BB797BF858BF}"/>
              </a:ext>
            </a:extLst>
          </p:cNvPr>
          <p:cNvSpPr txBox="1"/>
          <p:nvPr/>
        </p:nvSpPr>
        <p:spPr>
          <a:xfrm>
            <a:off x="982639" y="4299045"/>
            <a:ext cx="5323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is the minimax game that the two adversaries play</a:t>
            </a:r>
          </a:p>
        </p:txBody>
      </p:sp>
    </p:spTree>
    <p:extLst>
      <p:ext uri="{BB962C8B-B14F-4D97-AF65-F5344CB8AC3E}">
        <p14:creationId xmlns:p14="http://schemas.microsoft.com/office/powerpoint/2010/main" val="206459118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 Collapse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50244"/>
            <a:ext cx="9144000" cy="3757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24449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7705834-9818-CE46-BB95-4D02689128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Instability during training </a:t>
            </a:r>
          </a:p>
          <a:p>
            <a:r>
              <a:rPr lang="en-US" dirty="0"/>
              <a:t>Mode collapse </a:t>
            </a:r>
          </a:p>
          <a:p>
            <a:pPr lvl="1"/>
            <a:r>
              <a:rPr lang="en-US" dirty="0"/>
              <a:t>Take the whole batch as a training sample </a:t>
            </a:r>
          </a:p>
          <a:p>
            <a:pPr lvl="1"/>
            <a:r>
              <a:rPr lang="en-US" dirty="0"/>
              <a:t>Penalize for a property of the distribution (mean, variance)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D878714-B490-464D-884F-01414D5C5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GANs can be hard to train </a:t>
            </a:r>
          </a:p>
        </p:txBody>
      </p:sp>
    </p:spTree>
    <p:extLst>
      <p:ext uri="{BB962C8B-B14F-4D97-AF65-F5344CB8AC3E}">
        <p14:creationId xmlns:p14="http://schemas.microsoft.com/office/powerpoint/2010/main" val="307582902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GANs take noise z and turn it into our data x</a:t>
            </a:r>
          </a:p>
          <a:p>
            <a:r>
              <a:rPr lang="en-US" dirty="0"/>
              <a:t>Great! But what if we want to control it?</a:t>
            </a:r>
          </a:p>
          <a:p>
            <a:pPr lvl="1"/>
            <a:r>
              <a:rPr lang="en-US" dirty="0"/>
              <a:t>“It generated </a:t>
            </a:r>
            <a:r>
              <a:rPr lang="en-US" b="1" i="1" dirty="0"/>
              <a:t>another</a:t>
            </a:r>
            <a:r>
              <a:rPr lang="en-US" dirty="0"/>
              <a:t> image of a 3? I wanted a 7 this time!”</a:t>
            </a:r>
          </a:p>
          <a:p>
            <a:r>
              <a:rPr lang="en-US" dirty="0"/>
              <a:t>Conditional GANs:</a:t>
            </a:r>
          </a:p>
          <a:p>
            <a:pPr lvl="1"/>
            <a:r>
              <a:rPr lang="en-US" dirty="0"/>
              <a:t>If we have labels, we want to teach it to generate not just any x, but an x of a particular label when given some noise z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 GANs</a:t>
            </a:r>
          </a:p>
        </p:txBody>
      </p:sp>
    </p:spTree>
    <p:extLst>
      <p:ext uri="{BB962C8B-B14F-4D97-AF65-F5344CB8AC3E}">
        <p14:creationId xmlns:p14="http://schemas.microsoft.com/office/powerpoint/2010/main" val="229122247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 GANs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26A711-77E7-4840-ADAC-9176F9C56A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213" y="972013"/>
            <a:ext cx="6882873" cy="3313383"/>
          </a:xfrm>
          <a:prstGeom prst="rect">
            <a:avLst/>
          </a:prstGeom>
        </p:spPr>
      </p:pic>
      <p:cxnSp>
        <p:nvCxnSpPr>
          <p:cNvPr id="8" name="Elbow Connector 7">
            <a:extLst>
              <a:ext uri="{FF2B5EF4-FFF2-40B4-BE49-F238E27FC236}">
                <a16:creationId xmlns:a16="http://schemas.microsoft.com/office/drawing/2014/main" id="{72151D28-DF3A-A443-831F-3774A6643B3B}"/>
              </a:ext>
            </a:extLst>
          </p:cNvPr>
          <p:cNvCxnSpPr/>
          <p:nvPr/>
        </p:nvCxnSpPr>
        <p:spPr>
          <a:xfrm rot="5400000" flipH="1" flipV="1">
            <a:off x="1235122" y="3951027"/>
            <a:ext cx="805218" cy="682388"/>
          </a:xfrm>
          <a:prstGeom prst="bentConnector3">
            <a:avLst>
              <a:gd name="adj1" fmla="val 100847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5D78A26-0B33-5440-974E-03DCEA326962}"/>
              </a:ext>
            </a:extLst>
          </p:cNvPr>
          <p:cNvSpPr txBox="1"/>
          <p:nvPr/>
        </p:nvSpPr>
        <p:spPr>
          <a:xfrm>
            <a:off x="982639" y="4694830"/>
            <a:ext cx="10999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Condition</a:t>
            </a:r>
          </a:p>
          <a:p>
            <a:r>
              <a:rPr lang="en-US" dirty="0"/>
              <a:t>“8” </a:t>
            </a:r>
          </a:p>
        </p:txBody>
      </p:sp>
    </p:spTree>
    <p:extLst>
      <p:ext uri="{BB962C8B-B14F-4D97-AF65-F5344CB8AC3E}">
        <p14:creationId xmlns:p14="http://schemas.microsoft.com/office/powerpoint/2010/main" val="29086535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1FBEABE-427B-9744-8F22-C9E2B1B03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The output of a neuron is a sum of (weights * input) + bias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3F4940D-D6E3-1147-91A8-503BCF2B6C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7584" y="2627749"/>
            <a:ext cx="5137570" cy="3815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AF661D7-E5D4-B349-A0D2-132775314525}"/>
              </a:ext>
            </a:extLst>
          </p:cNvPr>
          <p:cNvSpPr/>
          <p:nvPr/>
        </p:nvSpPr>
        <p:spPr>
          <a:xfrm>
            <a:off x="0" y="6581001"/>
            <a:ext cx="469636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docs.paperspace.com</a:t>
            </a:r>
            <a:r>
              <a:rPr lang="en-US" sz="1200" dirty="0"/>
              <a:t>/machine-learning/wiki/weights-and-biases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6BBF547D-05D6-3741-964C-26F5CB2C3A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0701" y="1782129"/>
            <a:ext cx="4522598" cy="966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825336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 GANs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26A711-77E7-4840-ADAC-9176F9C56A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213" y="972013"/>
            <a:ext cx="6882873" cy="3313383"/>
          </a:xfrm>
          <a:prstGeom prst="rect">
            <a:avLst/>
          </a:prstGeom>
        </p:spPr>
      </p:pic>
      <p:cxnSp>
        <p:nvCxnSpPr>
          <p:cNvPr id="8" name="Elbow Connector 7">
            <a:extLst>
              <a:ext uri="{FF2B5EF4-FFF2-40B4-BE49-F238E27FC236}">
                <a16:creationId xmlns:a16="http://schemas.microsoft.com/office/drawing/2014/main" id="{72151D28-DF3A-A443-831F-3774A6643B3B}"/>
              </a:ext>
            </a:extLst>
          </p:cNvPr>
          <p:cNvCxnSpPr/>
          <p:nvPr/>
        </p:nvCxnSpPr>
        <p:spPr>
          <a:xfrm rot="5400000" flipH="1" flipV="1">
            <a:off x="1235122" y="3951027"/>
            <a:ext cx="805218" cy="682388"/>
          </a:xfrm>
          <a:prstGeom prst="bentConnector3">
            <a:avLst>
              <a:gd name="adj1" fmla="val 100847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5D78A26-0B33-5440-974E-03DCEA326962}"/>
              </a:ext>
            </a:extLst>
          </p:cNvPr>
          <p:cNvSpPr txBox="1"/>
          <p:nvPr/>
        </p:nvSpPr>
        <p:spPr>
          <a:xfrm>
            <a:off x="982639" y="4694830"/>
            <a:ext cx="10999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Condition</a:t>
            </a:r>
          </a:p>
          <a:p>
            <a:r>
              <a:rPr lang="en-US" dirty="0"/>
              <a:t>“8” </a:t>
            </a:r>
          </a:p>
        </p:txBody>
      </p:sp>
    </p:spTree>
    <p:extLst>
      <p:ext uri="{BB962C8B-B14F-4D97-AF65-F5344CB8AC3E}">
        <p14:creationId xmlns:p14="http://schemas.microsoft.com/office/powerpoint/2010/main" val="1207883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 GANs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26A711-77E7-4840-ADAC-9176F9C56A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213" y="972013"/>
            <a:ext cx="6882873" cy="3313383"/>
          </a:xfrm>
          <a:prstGeom prst="rect">
            <a:avLst/>
          </a:prstGeom>
        </p:spPr>
      </p:pic>
      <p:cxnSp>
        <p:nvCxnSpPr>
          <p:cNvPr id="8" name="Elbow Connector 7">
            <a:extLst>
              <a:ext uri="{FF2B5EF4-FFF2-40B4-BE49-F238E27FC236}">
                <a16:creationId xmlns:a16="http://schemas.microsoft.com/office/drawing/2014/main" id="{72151D28-DF3A-A443-831F-3774A6643B3B}"/>
              </a:ext>
            </a:extLst>
          </p:cNvPr>
          <p:cNvCxnSpPr/>
          <p:nvPr/>
        </p:nvCxnSpPr>
        <p:spPr>
          <a:xfrm rot="5400000" flipH="1" flipV="1">
            <a:off x="1235122" y="3951027"/>
            <a:ext cx="805218" cy="682388"/>
          </a:xfrm>
          <a:prstGeom prst="bentConnector3">
            <a:avLst>
              <a:gd name="adj1" fmla="val 100847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5D78A26-0B33-5440-974E-03DCEA326962}"/>
              </a:ext>
            </a:extLst>
          </p:cNvPr>
          <p:cNvSpPr txBox="1"/>
          <p:nvPr/>
        </p:nvSpPr>
        <p:spPr>
          <a:xfrm>
            <a:off x="982639" y="4694830"/>
            <a:ext cx="10999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Condition</a:t>
            </a:r>
          </a:p>
          <a:p>
            <a:r>
              <a:rPr lang="en-US" dirty="0"/>
              <a:t>“8” </a:t>
            </a:r>
          </a:p>
        </p:txBody>
      </p:sp>
      <p:cxnSp>
        <p:nvCxnSpPr>
          <p:cNvPr id="5" name="Elbow Connector 4">
            <a:extLst>
              <a:ext uri="{FF2B5EF4-FFF2-40B4-BE49-F238E27FC236}">
                <a16:creationId xmlns:a16="http://schemas.microsoft.com/office/drawing/2014/main" id="{BB6276FF-17E0-364D-9792-45E3B09374EC}"/>
              </a:ext>
            </a:extLst>
          </p:cNvPr>
          <p:cNvCxnSpPr/>
          <p:nvPr/>
        </p:nvCxnSpPr>
        <p:spPr>
          <a:xfrm flipV="1">
            <a:off x="1296537" y="3507475"/>
            <a:ext cx="4572000" cy="1009934"/>
          </a:xfrm>
          <a:prstGeom prst="bentConnector3">
            <a:avLst>
              <a:gd name="adj1" fmla="val 99851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F35EA52-5B0C-B446-9461-059508068FDF}"/>
              </a:ext>
            </a:extLst>
          </p:cNvPr>
          <p:cNvSpPr txBox="1"/>
          <p:nvPr/>
        </p:nvSpPr>
        <p:spPr>
          <a:xfrm>
            <a:off x="845213" y="5704764"/>
            <a:ext cx="53557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Both generator and discriminator look at the condition </a:t>
            </a:r>
          </a:p>
        </p:txBody>
      </p:sp>
    </p:spTree>
    <p:extLst>
      <p:ext uri="{BB962C8B-B14F-4D97-AF65-F5344CB8AC3E}">
        <p14:creationId xmlns:p14="http://schemas.microsoft.com/office/powerpoint/2010/main" val="3116468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C242F8A-FC4B-7641-8C16-D66F069250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364" y="2374734"/>
            <a:ext cx="8391644" cy="798991"/>
          </a:xfrm>
        </p:spPr>
        <p:txBody>
          <a:bodyPr/>
          <a:lstStyle/>
          <a:p>
            <a:r>
              <a:rPr lang="en-US" dirty="0" err="1"/>
              <a:t>cSCGAN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B890D9-7434-D646-9C96-8D9FD11AAE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105" y="3692835"/>
            <a:ext cx="6399378" cy="2300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10955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284D541-D264-A94E-B0A7-210DF331F1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Maps from noise to single cell </a:t>
            </a:r>
            <a:r>
              <a:rPr lang="en-US" dirty="0" err="1"/>
              <a:t>measurments</a:t>
            </a:r>
            <a:r>
              <a:rPr lang="en-US" dirty="0"/>
              <a:t> </a:t>
            </a:r>
          </a:p>
          <a:p>
            <a:r>
              <a:rPr lang="en-US" dirty="0"/>
              <a:t>Conditions correspond to cell types in PBMCs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4B164BB-F5BD-354F-A9F1-27D9E0073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cscGAN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3030C3-7924-064F-9757-0EF97579B9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65883"/>
            <a:ext cx="9144000" cy="232623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E9070DB-FC17-7A46-A5A3-8F95BAA79D2C}"/>
              </a:ext>
            </a:extLst>
          </p:cNvPr>
          <p:cNvSpPr txBox="1"/>
          <p:nvPr/>
        </p:nvSpPr>
        <p:spPr>
          <a:xfrm>
            <a:off x="477078" y="5247861"/>
            <a:ext cx="74550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Some cell types are naturally rare, may want to augment measurements with </a:t>
            </a:r>
          </a:p>
          <a:p>
            <a:r>
              <a:rPr lang="en-US" dirty="0"/>
              <a:t>“in silico” cell generation</a:t>
            </a:r>
          </a:p>
        </p:txBody>
      </p:sp>
    </p:spTree>
    <p:extLst>
      <p:ext uri="{BB962C8B-B14F-4D97-AF65-F5344CB8AC3E}">
        <p14:creationId xmlns:p14="http://schemas.microsoft.com/office/powerpoint/2010/main" val="246725774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E6159D4-F2D1-E741-B98F-766EA47C8F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cscGAN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C9B3D4-682D-D84B-981B-093FDC1D47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025" y="1408183"/>
            <a:ext cx="5461758" cy="459430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ED7AD59-E130-7F41-894C-717E7CAB8A31}"/>
              </a:ext>
            </a:extLst>
          </p:cNvPr>
          <p:cNvSpPr txBox="1"/>
          <p:nvPr/>
        </p:nvSpPr>
        <p:spPr>
          <a:xfrm>
            <a:off x="900752" y="6250675"/>
            <a:ext cx="3448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Generated cells visualized on </a:t>
            </a:r>
            <a:r>
              <a:rPr lang="en-US" dirty="0" err="1"/>
              <a:t>tSNE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6863063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AE38BEC-EDCB-8D48-B52B-DFAB682FD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524859"/>
            <a:ext cx="8391644" cy="798991"/>
          </a:xfrm>
        </p:spPr>
        <p:txBody>
          <a:bodyPr/>
          <a:lstStyle/>
          <a:p>
            <a:r>
              <a:rPr lang="en-US" dirty="0"/>
              <a:t>Domain Adaptation and Cycle GANs</a:t>
            </a:r>
          </a:p>
        </p:txBody>
      </p:sp>
    </p:spTree>
    <p:extLst>
      <p:ext uri="{BB962C8B-B14F-4D97-AF65-F5344CB8AC3E}">
        <p14:creationId xmlns:p14="http://schemas.microsoft.com/office/powerpoint/2010/main" val="171089818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GANs and adversarial AEs sample from one domain</a:t>
            </a:r>
          </a:p>
          <a:p>
            <a:r>
              <a:rPr lang="en-US" dirty="0"/>
              <a:t>What if we have two domains, A and B?</a:t>
            </a:r>
          </a:p>
          <a:p>
            <a:pPr lvl="1"/>
            <a:r>
              <a:rPr lang="en-US" dirty="0"/>
              <a:t>A=single cell </a:t>
            </a:r>
            <a:r>
              <a:rPr lang="en-US" dirty="0" err="1"/>
              <a:t>RNAseq</a:t>
            </a:r>
            <a:r>
              <a:rPr lang="en-US" dirty="0"/>
              <a:t>,  B= single cell </a:t>
            </a:r>
            <a:r>
              <a:rPr lang="en-US" dirty="0" err="1"/>
              <a:t>ATACseq</a:t>
            </a:r>
            <a:endParaRPr lang="en-US" dirty="0"/>
          </a:p>
          <a:p>
            <a:pPr lvl="1"/>
            <a:r>
              <a:rPr lang="en-US" dirty="0"/>
              <a:t>A=healthy, B=diseased</a:t>
            </a:r>
          </a:p>
          <a:p>
            <a:pPr lvl="1"/>
            <a:r>
              <a:rPr lang="en-US" dirty="0"/>
              <a:t>A=control, B=perturbed</a:t>
            </a:r>
          </a:p>
          <a:p>
            <a:pPr lvl="1"/>
            <a:r>
              <a:rPr lang="en-US" dirty="0"/>
              <a:t>A=batch1, B=batch 2?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Domain Adaptation 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F233094-AB5C-1346-9504-9589178B5679}"/>
              </a:ext>
            </a:extLst>
          </p:cNvPr>
          <p:cNvCxnSpPr/>
          <p:nvPr/>
        </p:nvCxnSpPr>
        <p:spPr>
          <a:xfrm>
            <a:off x="3029803" y="5366982"/>
            <a:ext cx="18288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6362E4CB-CFE4-EF41-93B5-51998DD9F4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9803" y="4717102"/>
            <a:ext cx="1270000" cy="1244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DDEC57C-19AF-DB47-8B70-6D60D43B82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8603" y="4526602"/>
            <a:ext cx="1244600" cy="14351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FE0AF9B-F98D-B947-A00A-A2503DC794CF}"/>
              </a:ext>
            </a:extLst>
          </p:cNvPr>
          <p:cNvSpPr txBox="1"/>
          <p:nvPr/>
        </p:nvSpPr>
        <p:spPr>
          <a:xfrm>
            <a:off x="1856096" y="4285397"/>
            <a:ext cx="936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Normal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36F63F1-ADCA-414A-A816-A8DFD73161D0}"/>
              </a:ext>
            </a:extLst>
          </p:cNvPr>
          <p:cNvSpPr txBox="1"/>
          <p:nvPr/>
        </p:nvSpPr>
        <p:spPr>
          <a:xfrm>
            <a:off x="4858603" y="4162567"/>
            <a:ext cx="886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Cancer </a:t>
            </a:r>
          </a:p>
        </p:txBody>
      </p:sp>
    </p:spTree>
    <p:extLst>
      <p:ext uri="{BB962C8B-B14F-4D97-AF65-F5344CB8AC3E}">
        <p14:creationId xmlns:p14="http://schemas.microsoft.com/office/powerpoint/2010/main" val="291430698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4BDCDD5-A967-454B-A285-F336DAB3A0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we learn to turn a point in A into a point that looks like its from B?</a:t>
            </a:r>
          </a:p>
          <a:p>
            <a:r>
              <a:rPr lang="en-US" dirty="0"/>
              <a:t>We don’t have the “answer” or corresponding measurement in the other modality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CyceGAN</a:t>
            </a:r>
            <a:r>
              <a:rPr lang="en-US" dirty="0"/>
              <a:t> frameworks were set up to do this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3B35C69-5CEB-AA45-B0BD-37DFDDE8E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Unsupervised matching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389BDF-422B-DB4B-AB14-B20E6A3CFD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0892" y="3722996"/>
            <a:ext cx="1981200" cy="1295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1F658C0-9B7D-7849-90C6-735EEB9E19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6264" y="3783084"/>
            <a:ext cx="1923847" cy="1235312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28BAAF6-25D2-8E45-A0D8-562697DE9D62}"/>
              </a:ext>
            </a:extLst>
          </p:cNvPr>
          <p:cNvCxnSpPr/>
          <p:nvPr/>
        </p:nvCxnSpPr>
        <p:spPr>
          <a:xfrm>
            <a:off x="3029803" y="4370696"/>
            <a:ext cx="18288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894035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Domain A: blond hair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Domain B: black hair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DiscoGAN</a:t>
            </a:r>
            <a:r>
              <a:rPr lang="en-US" dirty="0"/>
              <a:t>: Motivation</a:t>
            </a:r>
          </a:p>
        </p:txBody>
      </p:sp>
      <p:pic>
        <p:nvPicPr>
          <p:cNvPr id="4" name="Shape 498"/>
          <p:cNvPicPr preferRelativeResize="0">
            <a:picLocks noChangeAspect="1"/>
          </p:cNvPicPr>
          <p:nvPr/>
        </p:nvPicPr>
        <p:blipFill rotWithShape="1">
          <a:blip r:embed="rId3">
            <a:alphaModFix/>
          </a:blip>
          <a:srcRect l="16722" t="17434" r="70407" b="70118"/>
          <a:stretch/>
        </p:blipFill>
        <p:spPr>
          <a:xfrm>
            <a:off x="1214140" y="2360487"/>
            <a:ext cx="824865" cy="661916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Shape 497"/>
          <p:cNvPicPr preferRelativeResize="0">
            <a:picLocks noChangeAspect="1"/>
          </p:cNvPicPr>
          <p:nvPr/>
        </p:nvPicPr>
        <p:blipFill rotWithShape="1">
          <a:blip r:embed="rId3">
            <a:alphaModFix/>
          </a:blip>
          <a:srcRect l="15740" t="68341" r="70277" b="19212"/>
          <a:stretch/>
        </p:blipFill>
        <p:spPr>
          <a:xfrm>
            <a:off x="1162940" y="4693565"/>
            <a:ext cx="876066" cy="64709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" name="Shape 499"/>
          <p:cNvGrpSpPr>
            <a:grpSpLocks noChangeAspect="1"/>
          </p:cNvGrpSpPr>
          <p:nvPr/>
        </p:nvGrpSpPr>
        <p:grpSpPr>
          <a:xfrm>
            <a:off x="4584293" y="1145833"/>
            <a:ext cx="4337898" cy="4655666"/>
            <a:chOff x="5040525" y="1068200"/>
            <a:chExt cx="3007525" cy="3227838"/>
          </a:xfrm>
        </p:grpSpPr>
        <p:grpSp>
          <p:nvGrpSpPr>
            <p:cNvPr id="7" name="Shape 500"/>
            <p:cNvGrpSpPr/>
            <p:nvPr/>
          </p:nvGrpSpPr>
          <p:grpSpPr>
            <a:xfrm>
              <a:off x="5040525" y="1417513"/>
              <a:ext cx="2810076" cy="2878525"/>
              <a:chOff x="4125975" y="1938875"/>
              <a:chExt cx="2810076" cy="2878525"/>
            </a:xfrm>
          </p:grpSpPr>
          <p:pic>
            <p:nvPicPr>
              <p:cNvPr id="9" name="Shape 501"/>
              <p:cNvPicPr preferRelativeResize="0"/>
              <p:nvPr/>
            </p:nvPicPr>
            <p:blipFill rotWithShape="1">
              <a:blip r:embed="rId3">
                <a:alphaModFix/>
              </a:blip>
              <a:srcRect t="13959" r="38976" b="14232"/>
              <a:stretch/>
            </p:blipFill>
            <p:spPr>
              <a:xfrm>
                <a:off x="4125975" y="2033975"/>
                <a:ext cx="2810076" cy="274367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0" name="Shape 502"/>
              <p:cNvSpPr/>
              <p:nvPr/>
            </p:nvSpPr>
            <p:spPr>
              <a:xfrm>
                <a:off x="5077650" y="1938875"/>
                <a:ext cx="292500" cy="2196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Shape 503"/>
              <p:cNvSpPr/>
              <p:nvPr/>
            </p:nvSpPr>
            <p:spPr>
              <a:xfrm>
                <a:off x="5153850" y="4597800"/>
                <a:ext cx="292500" cy="2196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" name="Shape 504"/>
            <p:cNvSpPr txBox="1"/>
            <p:nvPr/>
          </p:nvSpPr>
          <p:spPr>
            <a:xfrm>
              <a:off x="5875150" y="1068200"/>
              <a:ext cx="2172900" cy="409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Previous approach</a:t>
              </a:r>
              <a:endParaRPr/>
            </a:p>
          </p:txBody>
        </p:sp>
      </p:grpSp>
      <p:sp>
        <p:nvSpPr>
          <p:cNvPr id="12" name="Shape 535"/>
          <p:cNvSpPr txBox="1"/>
          <p:nvPr/>
        </p:nvSpPr>
        <p:spPr>
          <a:xfrm>
            <a:off x="1566041" y="6374329"/>
            <a:ext cx="7778879" cy="1835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222222"/>
                </a:solidFill>
                <a:highlight>
                  <a:srgbClr val="FFFFFF"/>
                </a:highlight>
              </a:rPr>
              <a:t>Kim, Taeksoo, et al. "Learning to discover cross-domain relations with generative adversarial networks." </a:t>
            </a:r>
            <a:r>
              <a:rPr lang="en" sz="1000" i="1" dirty="0">
                <a:solidFill>
                  <a:srgbClr val="222222"/>
                </a:solidFill>
                <a:highlight>
                  <a:srgbClr val="FFFFFF"/>
                </a:highlight>
              </a:rPr>
              <a:t>arXiv preprint arXiv:1703.05192</a:t>
            </a:r>
            <a:r>
              <a:rPr lang="en" sz="1000" dirty="0">
                <a:solidFill>
                  <a:srgbClr val="222222"/>
                </a:solidFill>
                <a:highlight>
                  <a:srgbClr val="FFFFFF"/>
                </a:highlight>
              </a:rPr>
              <a:t> (2017).</a:t>
            </a:r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1155920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Shape 520"/>
          <p:cNvPicPr preferRelativeResize="0"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8468" y="1401096"/>
            <a:ext cx="5755532" cy="477586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Domain A: blond hair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Domain B: black hair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DiscoGAN</a:t>
            </a:r>
            <a:endParaRPr lang="en-US" dirty="0"/>
          </a:p>
        </p:txBody>
      </p:sp>
      <p:pic>
        <p:nvPicPr>
          <p:cNvPr id="4" name="Shape 498"/>
          <p:cNvPicPr preferRelativeResize="0">
            <a:picLocks noChangeAspect="1"/>
          </p:cNvPicPr>
          <p:nvPr/>
        </p:nvPicPr>
        <p:blipFill rotWithShape="1">
          <a:blip r:embed="rId3">
            <a:alphaModFix/>
          </a:blip>
          <a:srcRect l="16722" t="17434" r="70407" b="70118"/>
          <a:stretch/>
        </p:blipFill>
        <p:spPr>
          <a:xfrm>
            <a:off x="1277203" y="2455080"/>
            <a:ext cx="824865" cy="661916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Shape 497"/>
          <p:cNvPicPr preferRelativeResize="0">
            <a:picLocks noChangeAspect="1"/>
          </p:cNvPicPr>
          <p:nvPr/>
        </p:nvPicPr>
        <p:blipFill rotWithShape="1">
          <a:blip r:embed="rId3">
            <a:alphaModFix/>
          </a:blip>
          <a:srcRect l="15740" t="68341" r="70277" b="19212"/>
          <a:stretch/>
        </p:blipFill>
        <p:spPr>
          <a:xfrm>
            <a:off x="1226003" y="4788158"/>
            <a:ext cx="876066" cy="647097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Shape 535"/>
          <p:cNvSpPr txBox="1"/>
          <p:nvPr/>
        </p:nvSpPr>
        <p:spPr>
          <a:xfrm>
            <a:off x="1566041" y="6374329"/>
            <a:ext cx="7778879" cy="1835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222222"/>
                </a:solidFill>
                <a:highlight>
                  <a:srgbClr val="FFFFFF"/>
                </a:highlight>
              </a:rPr>
              <a:t>Kim, Taeksoo, et al. "Learning to discover cross-domain relations with generative adversarial networks." </a:t>
            </a:r>
            <a:r>
              <a:rPr lang="en" sz="1000" i="1" dirty="0">
                <a:solidFill>
                  <a:srgbClr val="222222"/>
                </a:solidFill>
                <a:highlight>
                  <a:srgbClr val="FFFFFF"/>
                </a:highlight>
              </a:rPr>
              <a:t>arXiv preprint arXiv:1703.05192</a:t>
            </a:r>
            <a:r>
              <a:rPr lang="en" sz="1000" dirty="0">
                <a:solidFill>
                  <a:srgbClr val="222222"/>
                </a:solidFill>
                <a:highlight>
                  <a:srgbClr val="FFFFFF"/>
                </a:highlight>
              </a:rPr>
              <a:t> (2017).</a:t>
            </a:r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3706678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C1D3A-556D-ED4F-B836-92835A1D8A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1802" y="-110362"/>
            <a:ext cx="7886700" cy="1325563"/>
          </a:xfrm>
        </p:spPr>
        <p:txBody>
          <a:bodyPr/>
          <a:lstStyle/>
          <a:p>
            <a:pPr algn="ctr"/>
            <a:r>
              <a:rPr lang="en-US" dirty="0"/>
              <a:t>How to train your network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1F725C-91BF-D347-8872-6AE5EC4A39F1}"/>
              </a:ext>
            </a:extLst>
          </p:cNvPr>
          <p:cNvSpPr txBox="1"/>
          <p:nvPr/>
        </p:nvSpPr>
        <p:spPr>
          <a:xfrm>
            <a:off x="225680" y="1684966"/>
            <a:ext cx="5282120" cy="5144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000"/>
              </a:spcAft>
              <a:buFont typeface="+mj-lt"/>
              <a:buAutoNum type="arabicPeriod"/>
            </a:pPr>
            <a:r>
              <a:rPr lang="en-US" b="1" dirty="0"/>
              <a:t>Randomly initialize</a:t>
            </a:r>
            <a:r>
              <a:rPr lang="en-US" dirty="0"/>
              <a:t> all </a:t>
            </a:r>
            <a:r>
              <a:rPr lang="en-US" b="1" dirty="0"/>
              <a:t>weights</a:t>
            </a:r>
            <a:r>
              <a:rPr lang="en-US" dirty="0"/>
              <a:t> and </a:t>
            </a:r>
            <a:r>
              <a:rPr lang="en-US" b="1" dirty="0"/>
              <a:t>biases</a:t>
            </a:r>
          </a:p>
          <a:p>
            <a:pPr marL="342900" indent="-342900">
              <a:spcAft>
                <a:spcPts val="1000"/>
              </a:spcAft>
              <a:buFont typeface="+mj-lt"/>
              <a:buAutoNum type="arabicPeriod"/>
            </a:pPr>
            <a:r>
              <a:rPr lang="en-US" dirty="0"/>
              <a:t>Run the network on a set of </a:t>
            </a:r>
            <a:r>
              <a:rPr lang="en-US" b="1" dirty="0"/>
              <a:t>training data </a:t>
            </a:r>
            <a:r>
              <a:rPr lang="en-US" dirty="0"/>
              <a:t>(batch)</a:t>
            </a:r>
          </a:p>
          <a:p>
            <a:pPr marL="342900" indent="-342900">
              <a:spcAft>
                <a:spcPts val="1000"/>
              </a:spcAft>
              <a:buFont typeface="+mj-lt"/>
              <a:buAutoNum type="arabicPeriod"/>
            </a:pPr>
            <a:r>
              <a:rPr lang="en-US" dirty="0"/>
              <a:t>Compare the output of the network to the expected output for the input using the </a:t>
            </a:r>
            <a:r>
              <a:rPr lang="en-US" b="1" dirty="0"/>
              <a:t>cost function</a:t>
            </a:r>
          </a:p>
          <a:p>
            <a:pPr marL="342900" indent="-342900">
              <a:spcAft>
                <a:spcPts val="1000"/>
              </a:spcAft>
              <a:buFont typeface="+mj-lt"/>
              <a:buAutoNum type="arabicPeriod"/>
            </a:pPr>
            <a:r>
              <a:rPr lang="en-US" dirty="0"/>
              <a:t>Calculate the </a:t>
            </a:r>
            <a:r>
              <a:rPr lang="en-US" b="1" dirty="0"/>
              <a:t>gradient</a:t>
            </a:r>
            <a:r>
              <a:rPr lang="en-US" dirty="0"/>
              <a:t> of the cost function</a:t>
            </a:r>
          </a:p>
          <a:p>
            <a:pPr marL="342900" indent="-342900">
              <a:spcAft>
                <a:spcPts val="1000"/>
              </a:spcAft>
              <a:buFont typeface="+mj-lt"/>
              <a:buAutoNum type="arabicPeriod"/>
            </a:pPr>
            <a:r>
              <a:rPr lang="en-US" dirty="0"/>
              <a:t>Update the weights and biases according to the gradient using </a:t>
            </a:r>
            <a:r>
              <a:rPr lang="en-US" b="1" dirty="0"/>
              <a:t>backpropagation</a:t>
            </a:r>
            <a:endParaRPr lang="en-US" dirty="0"/>
          </a:p>
          <a:p>
            <a:pPr marL="342900" indent="-342900">
              <a:spcAft>
                <a:spcPts val="1000"/>
              </a:spcAft>
              <a:buFont typeface="+mj-lt"/>
              <a:buAutoNum type="arabicPeriod"/>
            </a:pPr>
            <a:r>
              <a:rPr lang="en-US" dirty="0"/>
              <a:t>Repeat steps 2-5 until </a:t>
            </a:r>
            <a:r>
              <a:rPr lang="en-US" b="1" dirty="0"/>
              <a:t>convergence</a:t>
            </a:r>
          </a:p>
          <a:p>
            <a:pPr marL="342900" indent="-342900">
              <a:spcAft>
                <a:spcPts val="1000"/>
              </a:spcAft>
              <a:buFont typeface="+mj-lt"/>
              <a:buAutoNum type="arabicPeriod"/>
            </a:pPr>
            <a:r>
              <a:rPr lang="en-US" dirty="0"/>
              <a:t>Compare results to the </a:t>
            </a:r>
            <a:r>
              <a:rPr lang="en-US" b="1" dirty="0"/>
              <a:t>validation set</a:t>
            </a:r>
            <a:r>
              <a:rPr lang="en-US" dirty="0"/>
              <a:t> to evaluate the performance of the network</a:t>
            </a:r>
          </a:p>
          <a:p>
            <a:pPr marL="342900" indent="-342900">
              <a:spcAft>
                <a:spcPts val="1000"/>
              </a:spcAft>
              <a:buFont typeface="+mj-lt"/>
              <a:buAutoNum type="arabicPeriod"/>
            </a:pPr>
            <a:r>
              <a:rPr lang="en-US" dirty="0"/>
              <a:t>If performance on validation set is poor due to </a:t>
            </a:r>
            <a:r>
              <a:rPr lang="en-US" b="1" dirty="0"/>
              <a:t>underfitting</a:t>
            </a:r>
            <a:r>
              <a:rPr lang="en-US" dirty="0"/>
              <a:t> or </a:t>
            </a:r>
            <a:r>
              <a:rPr lang="en-US" b="1" dirty="0"/>
              <a:t>overfitting</a:t>
            </a:r>
            <a:r>
              <a:rPr lang="en-US" dirty="0"/>
              <a:t>, reconfigure the network </a:t>
            </a:r>
            <a:r>
              <a:rPr lang="en-US" b="1" dirty="0"/>
              <a:t>hyperparameters</a:t>
            </a:r>
            <a:r>
              <a:rPr lang="en-US" dirty="0"/>
              <a:t> (e.g. # nodes, # layers, activation function, </a:t>
            </a:r>
            <a:r>
              <a:rPr lang="en-US" dirty="0" err="1"/>
              <a:t>etc</a:t>
            </a:r>
            <a:r>
              <a:rPr lang="en-US" dirty="0"/>
              <a:t>) and repeat 1 - 8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4AE9E6-58A8-FE4B-A0CF-940CA767D4B0}"/>
              </a:ext>
            </a:extLst>
          </p:cNvPr>
          <p:cNvSpPr txBox="1"/>
          <p:nvPr/>
        </p:nvSpPr>
        <p:spPr>
          <a:xfrm>
            <a:off x="225680" y="1078041"/>
            <a:ext cx="3434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Training the network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7DF336-DF62-8D4D-B5F3-E291865F6CBD}"/>
              </a:ext>
            </a:extLst>
          </p:cNvPr>
          <p:cNvSpPr txBox="1"/>
          <p:nvPr/>
        </p:nvSpPr>
        <p:spPr>
          <a:xfrm>
            <a:off x="5709032" y="1078041"/>
            <a:ext cx="3434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Running the network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AA7D86-10D0-D24A-A647-A8C487822B24}"/>
              </a:ext>
            </a:extLst>
          </p:cNvPr>
          <p:cNvSpPr txBox="1"/>
          <p:nvPr/>
        </p:nvSpPr>
        <p:spPr>
          <a:xfrm>
            <a:off x="5608448" y="1684966"/>
            <a:ext cx="3434968" cy="2010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000"/>
              </a:spcAft>
              <a:buFont typeface="+mj-lt"/>
              <a:buAutoNum type="arabicPeriod"/>
            </a:pPr>
            <a:r>
              <a:rPr lang="en-US" dirty="0"/>
              <a:t>Run the network on your data</a:t>
            </a:r>
          </a:p>
          <a:p>
            <a:pPr marL="342900" indent="-342900">
              <a:spcAft>
                <a:spcPts val="1000"/>
              </a:spcAft>
              <a:buFont typeface="+mj-lt"/>
              <a:buAutoNum type="arabicPeriod"/>
            </a:pPr>
            <a:r>
              <a:rPr lang="en-US" dirty="0"/>
              <a:t>If your data is sufficiently different from the training data, you will need to </a:t>
            </a:r>
            <a:r>
              <a:rPr lang="en-US" b="1" dirty="0"/>
              <a:t>retrain</a:t>
            </a:r>
            <a:r>
              <a:rPr lang="en-US" dirty="0"/>
              <a:t> the network</a:t>
            </a:r>
          </a:p>
          <a:p>
            <a:pPr marL="342900" indent="-342900">
              <a:spcAft>
                <a:spcPts val="1000"/>
              </a:spcAft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4198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Shape 520"/>
          <p:cNvPicPr preferRelativeResize="0"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8468" y="1401096"/>
            <a:ext cx="5755532" cy="477586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0" y="1576551"/>
            <a:ext cx="3543300" cy="4600411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/>
              <a:t>Weight sharing/reuse is important</a:t>
            </a:r>
          </a:p>
          <a:p>
            <a:pPr lvl="1"/>
            <a:r>
              <a:rPr lang="en-US" sz="2000" dirty="0"/>
              <a:t>Same reason CNNs work</a:t>
            </a:r>
          </a:p>
          <a:p>
            <a:r>
              <a:rPr lang="en-US" dirty="0"/>
              <a:t>Same network weights/activations must perform multiple tasks</a:t>
            </a:r>
          </a:p>
          <a:p>
            <a:pPr lvl="1"/>
            <a:r>
              <a:rPr lang="en-US" dirty="0"/>
              <a:t>Indirectly increases number of training samples and generalizability</a:t>
            </a:r>
          </a:p>
          <a:p>
            <a:r>
              <a:rPr lang="en-US" dirty="0"/>
              <a:t>Reduces number of weights to train</a:t>
            </a:r>
          </a:p>
          <a:p>
            <a:pPr lvl="1"/>
            <a:r>
              <a:rPr lang="en-US" dirty="0"/>
              <a:t>Optimization is easier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DiscoGAN</a:t>
            </a:r>
            <a:endParaRPr lang="en-US" dirty="0"/>
          </a:p>
        </p:txBody>
      </p:sp>
      <p:sp>
        <p:nvSpPr>
          <p:cNvPr id="8" name="Shape 529"/>
          <p:cNvSpPr/>
          <p:nvPr/>
        </p:nvSpPr>
        <p:spPr>
          <a:xfrm>
            <a:off x="5176922" y="2034193"/>
            <a:ext cx="965700" cy="995100"/>
          </a:xfrm>
          <a:prstGeom prst="ellipse">
            <a:avLst/>
          </a:prstGeom>
          <a:noFill/>
          <a:ln w="3810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Shape 530"/>
          <p:cNvSpPr/>
          <p:nvPr/>
        </p:nvSpPr>
        <p:spPr>
          <a:xfrm>
            <a:off x="6922700" y="4440117"/>
            <a:ext cx="965700" cy="995100"/>
          </a:xfrm>
          <a:prstGeom prst="ellipse">
            <a:avLst/>
          </a:prstGeom>
          <a:noFill/>
          <a:ln w="3810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Shape 531"/>
          <p:cNvSpPr/>
          <p:nvPr/>
        </p:nvSpPr>
        <p:spPr>
          <a:xfrm>
            <a:off x="5176922" y="4440117"/>
            <a:ext cx="965700" cy="995100"/>
          </a:xfrm>
          <a:prstGeom prst="ellipse">
            <a:avLst/>
          </a:prstGeom>
          <a:noFill/>
          <a:ln w="38100" cap="flat" cmpd="sng">
            <a:solidFill>
              <a:srgbClr val="0000FF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Shape 532"/>
          <p:cNvSpPr/>
          <p:nvPr/>
        </p:nvSpPr>
        <p:spPr>
          <a:xfrm>
            <a:off x="6922700" y="2034193"/>
            <a:ext cx="965700" cy="995100"/>
          </a:xfrm>
          <a:prstGeom prst="ellipse">
            <a:avLst/>
          </a:prstGeom>
          <a:noFill/>
          <a:ln w="38100" cap="flat" cmpd="sng">
            <a:solidFill>
              <a:srgbClr val="0000FF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3" name="Shape 533"/>
          <p:cNvCxnSpPr>
            <a:stCxn id="8" idx="4"/>
            <a:endCxn id="9" idx="0"/>
          </p:cNvCxnSpPr>
          <p:nvPr/>
        </p:nvCxnSpPr>
        <p:spPr>
          <a:xfrm>
            <a:off x="5659772" y="3029293"/>
            <a:ext cx="1745778" cy="1410824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4" name="Shape 534"/>
          <p:cNvCxnSpPr>
            <a:stCxn id="10" idx="0"/>
            <a:endCxn id="11" idx="4"/>
          </p:cNvCxnSpPr>
          <p:nvPr/>
        </p:nvCxnSpPr>
        <p:spPr>
          <a:xfrm flipV="1">
            <a:off x="5659772" y="3029293"/>
            <a:ext cx="1745778" cy="1410824"/>
          </a:xfrm>
          <a:prstGeom prst="straightConnector1">
            <a:avLst/>
          </a:prstGeom>
          <a:noFill/>
          <a:ln w="38100" cap="flat" cmpd="sng">
            <a:solidFill>
              <a:srgbClr val="0000FF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18" name="Shape 535"/>
          <p:cNvSpPr txBox="1"/>
          <p:nvPr/>
        </p:nvSpPr>
        <p:spPr>
          <a:xfrm>
            <a:off x="1566041" y="6374329"/>
            <a:ext cx="7778879" cy="1835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222222"/>
                </a:solidFill>
                <a:highlight>
                  <a:srgbClr val="FFFFFF"/>
                </a:highlight>
              </a:rPr>
              <a:t>Kim, Taeksoo, et al. "Learning to discover cross-domain relations with generative adversarial networks." </a:t>
            </a:r>
            <a:r>
              <a:rPr lang="en" sz="1000" i="1" dirty="0">
                <a:solidFill>
                  <a:srgbClr val="222222"/>
                </a:solidFill>
                <a:highlight>
                  <a:srgbClr val="FFFFFF"/>
                </a:highlight>
              </a:rPr>
              <a:t>arXiv preprint arXiv:1703.05192</a:t>
            </a:r>
            <a:r>
              <a:rPr lang="en" sz="1000" dirty="0">
                <a:solidFill>
                  <a:srgbClr val="222222"/>
                </a:solidFill>
                <a:highlight>
                  <a:srgbClr val="FFFFFF"/>
                </a:highlight>
              </a:rPr>
              <a:t> (2017).</a:t>
            </a:r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1040501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DiscoGAN</a:t>
            </a:r>
            <a:endParaRPr lang="en-US" dirty="0"/>
          </a:p>
        </p:txBody>
      </p:sp>
      <p:pic>
        <p:nvPicPr>
          <p:cNvPr id="17" name="Shape 552"/>
          <p:cNvPicPr preferRelativeResize="0">
            <a:picLocks noChangeAspect="1"/>
          </p:cNvPicPr>
          <p:nvPr/>
        </p:nvPicPr>
        <p:blipFill rotWithShape="1">
          <a:blip r:embed="rId3">
            <a:alphaModFix/>
          </a:blip>
          <a:srcRect b="14864"/>
          <a:stretch/>
        </p:blipFill>
        <p:spPr>
          <a:xfrm>
            <a:off x="1071824" y="1177462"/>
            <a:ext cx="6678313" cy="1502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0158" y="3265097"/>
            <a:ext cx="6293085" cy="1727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05981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08344" y="1064871"/>
            <a:ext cx="4731518" cy="511209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Issues</a:t>
            </a:r>
          </a:p>
          <a:p>
            <a:r>
              <a:rPr lang="en-US" dirty="0"/>
              <a:t>Is this the correct shoe for this purse?</a:t>
            </a:r>
          </a:p>
          <a:p>
            <a:r>
              <a:rPr lang="en-US" dirty="0"/>
              <a:t>Is there a better match?</a:t>
            </a:r>
          </a:p>
          <a:p>
            <a:r>
              <a:rPr lang="en-US" dirty="0"/>
              <a:t>Original paper doesn’t talk about it</a:t>
            </a:r>
          </a:p>
          <a:p>
            <a:endParaRPr lang="en-US" dirty="0"/>
          </a:p>
          <a:p>
            <a:r>
              <a:rPr lang="en-US" dirty="0"/>
              <a:t>Sometimes the mapping isn’t correct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DiscoGAN</a:t>
            </a:r>
            <a:endParaRPr lang="en-US" dirty="0"/>
          </a:p>
        </p:txBody>
      </p:sp>
      <p:pic>
        <p:nvPicPr>
          <p:cNvPr id="4" name="Shape 551"/>
          <p:cNvPicPr preferRelativeResize="0"/>
          <p:nvPr/>
        </p:nvPicPr>
        <p:blipFill rotWithShape="1">
          <a:blip r:embed="rId3">
            <a:alphaModFix/>
          </a:blip>
          <a:srcRect l="5078" b="15383"/>
          <a:stretch/>
        </p:blipFill>
        <p:spPr>
          <a:xfrm>
            <a:off x="4680501" y="1468299"/>
            <a:ext cx="4463499" cy="1489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9862" y="4189278"/>
            <a:ext cx="4291642" cy="1076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15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46337F4-5F0B-A04E-8D3B-3EF4C797E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MAGAN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6BD92E-BB5F-1545-899F-C2F9C51D60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07105"/>
            <a:ext cx="9144000" cy="1443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33185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MAGAN Architecture</a:t>
            </a:r>
          </a:p>
        </p:txBody>
      </p:sp>
      <p:pic>
        <p:nvPicPr>
          <p:cNvPr id="4" name="Shape 108"/>
          <p:cNvPicPr preferRelativeResize="0">
            <a:picLocks noGrp="1"/>
          </p:cNvPicPr>
          <p:nvPr>
            <p:ph idx="1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0193" y="1065213"/>
            <a:ext cx="6734076" cy="51117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0627299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C9F7CD7-EE25-5C41-B6A6-DA680AD9E5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Ensures that cells translated from domain A to domain B still correspond in some way</a:t>
            </a:r>
          </a:p>
          <a:p>
            <a:r>
              <a:rPr lang="en-US" dirty="0"/>
              <a:t>This is enforced by a correspondence loss </a:t>
            </a:r>
          </a:p>
          <a:p>
            <a:r>
              <a:rPr lang="en-US" dirty="0"/>
              <a:t>Correspondence loss formulation requires domain specific knowledge </a:t>
            </a:r>
          </a:p>
          <a:p>
            <a:r>
              <a:rPr lang="en-US" dirty="0"/>
              <a:t>How can we tell if a normal cell and a stimulated cell could correspond? </a:t>
            </a:r>
          </a:p>
          <a:p>
            <a:pPr lvl="1"/>
            <a:r>
              <a:rPr lang="en-US" dirty="0"/>
              <a:t>If the cell type is the same (stimulated T cells are still T cells)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6D3909A-85F6-9541-9404-A9BA1B300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MAGAN</a:t>
            </a:r>
          </a:p>
        </p:txBody>
      </p:sp>
    </p:spTree>
    <p:extLst>
      <p:ext uri="{BB962C8B-B14F-4D97-AF65-F5344CB8AC3E}">
        <p14:creationId xmlns:p14="http://schemas.microsoft.com/office/powerpoint/2010/main" val="403169101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1CF4E432-BBC3-DC4B-8531-E046B903C6F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4ADABDA-5097-EB40-912F-B5938522556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slide.url=https://www.polleverywhere.com/free_text_polls/1OUyW48tk8awcv5cMIelW">
            <a:extLst>
              <a:ext uri="{FF2B5EF4-FFF2-40B4-BE49-F238E27FC236}">
                <a16:creationId xmlns:a16="http://schemas.microsoft.com/office/drawing/2014/main" id="{FFAB9C44-B730-C144-A4CC-168B244D1805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" y="63500"/>
            <a:ext cx="9017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46434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4983" t="35028" r="2406" b="19539"/>
          <a:stretch/>
        </p:blipFill>
        <p:spPr>
          <a:xfrm>
            <a:off x="927100" y="3422076"/>
            <a:ext cx="7015544" cy="3270823"/>
          </a:xfrm>
          <a:prstGeom prst="rect">
            <a:avLst/>
          </a:prstGeom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85695" y="1078279"/>
            <a:ext cx="8096913" cy="1890207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2 Panels A and B</a:t>
            </a:r>
          </a:p>
          <a:p>
            <a:r>
              <a:rPr lang="en-US" dirty="0"/>
              <a:t>Each panel has 40 markers, 10 are shared</a:t>
            </a:r>
          </a:p>
          <a:p>
            <a:r>
              <a:rPr lang="en-US" dirty="0"/>
              <a:t>Want a dataset with 30+10+30=70 markers!</a:t>
            </a:r>
          </a:p>
          <a:p>
            <a:r>
              <a:rPr lang="en-US" dirty="0"/>
              <a:t>For each cell measured with panel A, generate panel B</a:t>
            </a:r>
          </a:p>
          <a:p>
            <a:r>
              <a:rPr lang="en-US" dirty="0"/>
              <a:t>Correspondence loss: difference between shared markers should be small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Combining 2 </a:t>
            </a:r>
            <a:r>
              <a:rPr lang="en-US" dirty="0" err="1"/>
              <a:t>cytof</a:t>
            </a:r>
            <a:r>
              <a:rPr lang="en-US" dirty="0"/>
              <a:t> Panels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4983" t="35028" r="44890" b="19539"/>
          <a:stretch/>
        </p:blipFill>
        <p:spPr>
          <a:xfrm>
            <a:off x="927100" y="3422076"/>
            <a:ext cx="3797300" cy="327082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65749" y="3148311"/>
            <a:ext cx="1993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Aligning Manifolds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994720" y="3148311"/>
            <a:ext cx="25816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Superimposing Manifolds</a:t>
            </a:r>
          </a:p>
        </p:txBody>
      </p:sp>
    </p:spTree>
    <p:extLst>
      <p:ext uri="{BB962C8B-B14F-4D97-AF65-F5344CB8AC3E}">
        <p14:creationId xmlns:p14="http://schemas.microsoft.com/office/powerpoint/2010/main" val="427809089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08344" y="1064871"/>
            <a:ext cx="8821356" cy="1437029"/>
          </a:xfrm>
        </p:spPr>
        <p:txBody>
          <a:bodyPr>
            <a:normAutofit/>
          </a:bodyPr>
          <a:lstStyle/>
          <a:p>
            <a:r>
              <a:rPr lang="en-US" dirty="0"/>
              <a:t>MAGAN correctly matches the cell types in the two batches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Aligning </a:t>
            </a:r>
            <a:r>
              <a:rPr lang="en-US" dirty="0" err="1"/>
              <a:t>CyTOF</a:t>
            </a:r>
            <a:r>
              <a:rPr lang="en-US" dirty="0"/>
              <a:t> Batches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7750" y="2387599"/>
            <a:ext cx="6132550" cy="4304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770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08344" y="950571"/>
            <a:ext cx="8821356" cy="5112092"/>
          </a:xfrm>
        </p:spPr>
        <p:txBody>
          <a:bodyPr/>
          <a:lstStyle/>
          <a:p>
            <a:r>
              <a:rPr lang="en-US" dirty="0"/>
              <a:t>Validation on publicly available </a:t>
            </a:r>
            <a:r>
              <a:rPr lang="en-US" dirty="0" err="1"/>
              <a:t>CyTOF</a:t>
            </a:r>
            <a:r>
              <a:rPr lang="en-US" dirty="0"/>
              <a:t> data from developing mouse brain*</a:t>
            </a:r>
          </a:p>
          <a:p>
            <a:pPr lvl="1"/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Aligning </a:t>
            </a:r>
            <a:r>
              <a:rPr lang="en-US" dirty="0" err="1"/>
              <a:t>CyTOF</a:t>
            </a:r>
            <a:r>
              <a:rPr lang="en-US" dirty="0"/>
              <a:t> Panels w/ MAGAN</a:t>
            </a:r>
          </a:p>
        </p:txBody>
      </p:sp>
      <p:sp>
        <p:nvSpPr>
          <p:cNvPr id="4" name="Shape 127"/>
          <p:cNvSpPr txBox="1"/>
          <p:nvPr/>
        </p:nvSpPr>
        <p:spPr>
          <a:xfrm>
            <a:off x="167700" y="6359718"/>
            <a:ext cx="8862000" cy="35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/>
              <a:t>* </a:t>
            </a:r>
            <a:r>
              <a:rPr lang="en-US" sz="1050" dirty="0" err="1"/>
              <a:t>Setty</a:t>
            </a:r>
            <a:r>
              <a:rPr lang="en-US" sz="1050" dirty="0"/>
              <a:t>, Manu et al. “</a:t>
            </a:r>
            <a:r>
              <a:rPr lang="en-US" sz="1050" dirty="0">
                <a:solidFill>
                  <a:srgbClr val="222222"/>
                </a:solidFill>
              </a:rPr>
              <a:t>Wishbone identifies bifurcating developmental trajectories from single-cell data</a:t>
            </a:r>
            <a:r>
              <a:rPr lang="en-US" sz="1050" dirty="0"/>
              <a:t>“. </a:t>
            </a:r>
            <a:r>
              <a:rPr lang="en-US" sz="1050" i="1" dirty="0"/>
              <a:t>Nature Biotechnology.</a:t>
            </a:r>
            <a:endParaRPr sz="1050" i="1" dirty="0"/>
          </a:p>
        </p:txBody>
      </p:sp>
      <p:pic>
        <p:nvPicPr>
          <p:cNvPr id="5" name="Shape 125"/>
          <p:cNvPicPr preferRelativeResize="0"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6618" y="2193236"/>
            <a:ext cx="4210400" cy="3157786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5842" t="27141" r="8691" b="4507"/>
          <a:stretch/>
        </p:blipFill>
        <p:spPr>
          <a:xfrm>
            <a:off x="390857" y="2477515"/>
            <a:ext cx="3764022" cy="286065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26208" y="2211635"/>
            <a:ext cx="25816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GAN w/o Correspondence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242883" y="2224399"/>
            <a:ext cx="25816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MAGAN</a:t>
            </a:r>
          </a:p>
        </p:txBody>
      </p:sp>
    </p:spTree>
    <p:extLst>
      <p:ext uri="{BB962C8B-B14F-4D97-AF65-F5344CB8AC3E}">
        <p14:creationId xmlns:p14="http://schemas.microsoft.com/office/powerpoint/2010/main" val="39680812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hlinkClick r:id="rId2"/>
            <a:extLst>
              <a:ext uri="{FF2B5EF4-FFF2-40B4-BE49-F238E27FC236}">
                <a16:creationId xmlns:a16="http://schemas.microsoft.com/office/drawing/2014/main" id="{439FB23A-CEE1-8C49-A148-16EC3CB023DD}"/>
              </a:ext>
            </a:extLst>
          </p:cNvPr>
          <p:cNvSpPr/>
          <p:nvPr/>
        </p:nvSpPr>
        <p:spPr>
          <a:xfrm>
            <a:off x="1613916" y="6488668"/>
            <a:ext cx="59161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www.krishnaswamylab.org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workshop-materials#links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709D40-551D-B243-8DFC-98B93A2DB6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153" y="60436"/>
            <a:ext cx="7191694" cy="6428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52173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100 simulations of each model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Matching rotated digits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7681" t="22766" r="3390" b="19667"/>
          <a:stretch/>
        </p:blipFill>
        <p:spPr>
          <a:xfrm>
            <a:off x="1077418" y="1590847"/>
            <a:ext cx="7455010" cy="458611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01964" y="6170789"/>
            <a:ext cx="40029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GAN w/o Correspondence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673997" y="6170788"/>
            <a:ext cx="25816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MAGAN</a:t>
            </a:r>
          </a:p>
        </p:txBody>
      </p:sp>
    </p:spTree>
    <p:extLst>
      <p:ext uri="{BB962C8B-B14F-4D97-AF65-F5344CB8AC3E}">
        <p14:creationId xmlns:p14="http://schemas.microsoft.com/office/powerpoint/2010/main" val="126061390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A80652DA-F8D6-814B-81BF-07A4482374C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C339937-E4DA-3E48-92F9-D01BA9D2368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slide.url=https://www.polleverywhere.com/free_text_polls/7aC105N1IL9nWpTVAEYvz">
            <a:extLst>
              <a:ext uri="{FF2B5EF4-FFF2-40B4-BE49-F238E27FC236}">
                <a16:creationId xmlns:a16="http://schemas.microsoft.com/office/drawing/2014/main" id="{2DEC2F59-4EA3-E940-A91C-0112910A8461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" y="63500"/>
            <a:ext cx="9017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89473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B385019-0BDF-094E-9DC2-91BDD156363D}"/>
              </a:ext>
            </a:extLst>
          </p:cNvPr>
          <p:cNvSpPr/>
          <p:nvPr/>
        </p:nvSpPr>
        <p:spPr>
          <a:xfrm>
            <a:off x="1209390" y="6016753"/>
            <a:ext cx="662623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hlinkClick r:id="rId2"/>
              </a:rPr>
              <a:t>https://</a:t>
            </a:r>
            <a:r>
              <a:rPr lang="en-US" sz="3200" dirty="0" err="1">
                <a:hlinkClick r:id="rId2"/>
              </a:rPr>
              <a:t>bit.ly</a:t>
            </a:r>
            <a:r>
              <a:rPr lang="en-US" sz="3200" dirty="0">
                <a:hlinkClick r:id="rId2"/>
              </a:rPr>
              <a:t>/</a:t>
            </a:r>
            <a:r>
              <a:rPr lang="en-US" sz="3200" dirty="0" err="1">
                <a:hlinkClick r:id="rId2"/>
              </a:rPr>
              <a:t>YaleML_May_PostSurvey</a:t>
            </a:r>
            <a:endParaRPr lang="en-US" sz="3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FEB406C-1F23-6346-A1EB-1D1B6AD33A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8369" y="144518"/>
            <a:ext cx="6527259" cy="5872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2991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B385019-0BDF-094E-9DC2-91BDD156363D}"/>
              </a:ext>
            </a:extLst>
          </p:cNvPr>
          <p:cNvSpPr/>
          <p:nvPr/>
        </p:nvSpPr>
        <p:spPr>
          <a:xfrm>
            <a:off x="1209390" y="6016753"/>
            <a:ext cx="662623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hlinkClick r:id="rId2"/>
              </a:rPr>
              <a:t>https://</a:t>
            </a:r>
            <a:r>
              <a:rPr lang="en-US" sz="3200" dirty="0" err="1">
                <a:hlinkClick r:id="rId2"/>
              </a:rPr>
              <a:t>bit.ly</a:t>
            </a:r>
            <a:r>
              <a:rPr lang="en-US" sz="3200" dirty="0">
                <a:hlinkClick r:id="rId2"/>
              </a:rPr>
              <a:t>/</a:t>
            </a:r>
            <a:r>
              <a:rPr lang="en-US" sz="3200" dirty="0" err="1">
                <a:hlinkClick r:id="rId2"/>
              </a:rPr>
              <a:t>YaleML_May_PostSurvey</a:t>
            </a:r>
            <a:endParaRPr lang="en-US" sz="3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FEB406C-1F23-6346-A1EB-1D1B6AD33A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8369" y="144518"/>
            <a:ext cx="6527259" cy="5872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4886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44927</TotalTime>
  <Words>2069</Words>
  <Application>Microsoft Macintosh PowerPoint</Application>
  <PresentationFormat>On-screen Show (4:3)</PresentationFormat>
  <Paragraphs>383</Paragraphs>
  <Slides>82</Slides>
  <Notes>72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82</vt:i4>
      </vt:variant>
    </vt:vector>
  </HeadingPairs>
  <TitlesOfParts>
    <vt:vector size="88" baseType="lpstr">
      <vt:lpstr>Arial</vt:lpstr>
      <vt:lpstr>Calibri</vt:lpstr>
      <vt:lpstr>Calibri Light</vt:lpstr>
      <vt:lpstr>Cambria Math</vt:lpstr>
      <vt:lpstr>Office Theme</vt:lpstr>
      <vt:lpstr>Equation</vt:lpstr>
      <vt:lpstr>PowerPoint Presentation</vt:lpstr>
      <vt:lpstr>PowerPoint Presentation</vt:lpstr>
      <vt:lpstr>PowerPoint Presentation</vt:lpstr>
      <vt:lpstr>PowerPoint Presentation</vt:lpstr>
      <vt:lpstr>Two kinds of machine learning</vt:lpstr>
      <vt:lpstr>The output of a neuron is a sum of (weights * input) + bias</vt:lpstr>
      <vt:lpstr>How to train your network</vt:lpstr>
      <vt:lpstr>PowerPoint Presentation</vt:lpstr>
      <vt:lpstr>PowerPoint Presentation</vt:lpstr>
      <vt:lpstr>Autoencoders, GANs, Conditional GANs, Cycle GANs in Single Cell Analysis</vt:lpstr>
      <vt:lpstr>Autoencoder</vt:lpstr>
      <vt:lpstr>Autoencoder (AE)</vt:lpstr>
      <vt:lpstr>Autoencoders for Single-Cell Analysis</vt:lpstr>
      <vt:lpstr>How? </vt:lpstr>
      <vt:lpstr>SAUCIE </vt:lpstr>
      <vt:lpstr>PowerPoint Presentation</vt:lpstr>
      <vt:lpstr>PowerPoint Presentation</vt:lpstr>
      <vt:lpstr>PowerPoint Presentation</vt:lpstr>
      <vt:lpstr>Clustering: Information Dimension Regularization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SAUCIE data denoising</vt:lpstr>
      <vt:lpstr>Cellular Manifolds of Dengue Patients</vt:lpstr>
      <vt:lpstr>Cell Clusters: 180 Samples Combined </vt:lpstr>
      <vt:lpstr>Patient Cluster Signatures</vt:lpstr>
      <vt:lpstr>Patient manifolds show coherent organization </vt:lpstr>
      <vt:lpstr>PowerPoint Presentation</vt:lpstr>
      <vt:lpstr>Generative Models </vt:lpstr>
      <vt:lpstr>Generating samples from the data</vt:lpstr>
      <vt:lpstr>Variational Autoencoders (VAEs)</vt:lpstr>
      <vt:lpstr>Why not autoencoders?</vt:lpstr>
      <vt:lpstr>Latent Space Not Optimal for Generation</vt:lpstr>
      <vt:lpstr>Encouraging continuous latent spaces </vt:lpstr>
      <vt:lpstr>KL Divergence Penalty</vt:lpstr>
      <vt:lpstr>Loss Function of VAE</vt:lpstr>
      <vt:lpstr>KL+Reconstruction Loss</vt:lpstr>
      <vt:lpstr>Variational Autoencoders (VAEs)</vt:lpstr>
      <vt:lpstr>VAEs  in Single Cell Analysis. </vt:lpstr>
      <vt:lpstr>scVI</vt:lpstr>
      <vt:lpstr>sCVI</vt:lpstr>
      <vt:lpstr>Probabilistic assumptions  </vt:lpstr>
      <vt:lpstr>Latent Space Arithmetic</vt:lpstr>
      <vt:lpstr>scGEN</vt:lpstr>
      <vt:lpstr>scGEN</vt:lpstr>
      <vt:lpstr>Generative Adversarial Networks</vt:lpstr>
      <vt:lpstr>GAN functionality </vt:lpstr>
      <vt:lpstr>GANs</vt:lpstr>
      <vt:lpstr>2 Networks</vt:lpstr>
      <vt:lpstr>Only use generator after training </vt:lpstr>
      <vt:lpstr>Generated Examples </vt:lpstr>
      <vt:lpstr>GAN Loss function</vt:lpstr>
      <vt:lpstr>GAN Loss function</vt:lpstr>
      <vt:lpstr>Mode Collapse</vt:lpstr>
      <vt:lpstr>GANs can be hard to train </vt:lpstr>
      <vt:lpstr>Conditional GANs</vt:lpstr>
      <vt:lpstr>Conditional GANs</vt:lpstr>
      <vt:lpstr>Conditional GANs</vt:lpstr>
      <vt:lpstr>Conditional GANs</vt:lpstr>
      <vt:lpstr>cSCGAN</vt:lpstr>
      <vt:lpstr>cscGAN</vt:lpstr>
      <vt:lpstr>cscGAN</vt:lpstr>
      <vt:lpstr>Domain Adaptation and Cycle GANs</vt:lpstr>
      <vt:lpstr>Domain Adaptation </vt:lpstr>
      <vt:lpstr>Unsupervised matching</vt:lpstr>
      <vt:lpstr>DiscoGAN: Motivation</vt:lpstr>
      <vt:lpstr>DiscoGAN</vt:lpstr>
      <vt:lpstr>DiscoGAN</vt:lpstr>
      <vt:lpstr>DiscoGAN</vt:lpstr>
      <vt:lpstr>DiscoGAN</vt:lpstr>
      <vt:lpstr>MAGAN</vt:lpstr>
      <vt:lpstr>MAGAN Architecture</vt:lpstr>
      <vt:lpstr>MAGAN</vt:lpstr>
      <vt:lpstr>PowerPoint Presentation</vt:lpstr>
      <vt:lpstr>Combining 2 cytof Panels </vt:lpstr>
      <vt:lpstr>Aligning CyTOF Batches</vt:lpstr>
      <vt:lpstr>Aligning CyTOF Panels w/ MAGAN</vt:lpstr>
      <vt:lpstr>Matching rotated digits</vt:lpstr>
      <vt:lpstr>PowerPoint Presentation</vt:lpstr>
      <vt:lpstr>PowerPoint Presentation</vt:lpstr>
    </vt:vector>
  </TitlesOfParts>
  <Company>Yale University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Learning Theory and Applications</dc:title>
  <dc:creator>Kevin</dc:creator>
  <cp:lastModifiedBy>Smita Krishnaswamy</cp:lastModifiedBy>
  <cp:revision>628</cp:revision>
  <dcterms:created xsi:type="dcterms:W3CDTF">2018-01-19T01:41:57Z</dcterms:created>
  <dcterms:modified xsi:type="dcterms:W3CDTF">2020-05-29T15:30:03Z</dcterms:modified>
</cp:coreProperties>
</file>